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310" r:id="rId3"/>
    <p:sldId id="311" r:id="rId4"/>
    <p:sldId id="259" r:id="rId5"/>
    <p:sldId id="305" r:id="rId6"/>
    <p:sldId id="306" r:id="rId7"/>
    <p:sldId id="307" r:id="rId8"/>
    <p:sldId id="308" r:id="rId9"/>
    <p:sldId id="288" r:id="rId10"/>
    <p:sldId id="312" r:id="rId11"/>
    <p:sldId id="309" r:id="rId12"/>
    <p:sldId id="313" r:id="rId13"/>
    <p:sldId id="314" r:id="rId14"/>
    <p:sldId id="315" r:id="rId15"/>
    <p:sldId id="316" r:id="rId16"/>
    <p:sldId id="317" r:id="rId17"/>
    <p:sldId id="331" r:id="rId18"/>
    <p:sldId id="332" r:id="rId19"/>
    <p:sldId id="333" r:id="rId20"/>
    <p:sldId id="291" r:id="rId21"/>
    <p:sldId id="335" r:id="rId22"/>
    <p:sldId id="336" r:id="rId23"/>
    <p:sldId id="337" r:id="rId24"/>
    <p:sldId id="338" r:id="rId25"/>
    <p:sldId id="339" r:id="rId26"/>
    <p:sldId id="340" r:id="rId27"/>
    <p:sldId id="266" r:id="rId28"/>
    <p:sldId id="304" r:id="rId29"/>
    <p:sldId id="286" r:id="rId30"/>
    <p:sldId id="341" r:id="rId31"/>
    <p:sldId id="342" r:id="rId32"/>
    <p:sldId id="343" r:id="rId33"/>
    <p:sldId id="318" r:id="rId34"/>
    <p:sldId id="319" r:id="rId35"/>
    <p:sldId id="271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287" r:id="rId44"/>
    <p:sldId id="330" r:id="rId4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 autoAdjust="0"/>
    <p:restoredTop sz="89867" autoAdjust="0"/>
  </p:normalViewPr>
  <p:slideViewPr>
    <p:cSldViewPr>
      <p:cViewPr varScale="1">
        <p:scale>
          <a:sx n="67" d="100"/>
          <a:sy n="67" d="100"/>
        </p:scale>
        <p:origin x="135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590261E-DED2-4ECB-93F0-6041BFF84361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754576A-F041-465B-B05C-90CC0BF4F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3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48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24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Episodic: The agent's experience is divided into atomic “episodes,” and the choice of action in each episode depends only on the episode itself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80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80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80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80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80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08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8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7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18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20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60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69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4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41002-DB11-4CB5-8D08-702C16F0A10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1DA4DA-FE51-4727-A448-71DB393339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447C27-FF74-4852-9465-57F11B88ED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5C59D9-7B0B-4A47-B130-1CDBC65A3C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362B86-7F7E-4139-B376-4AD4B8D85F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E097A-0202-40AA-A458-179EE75DF3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15B2DA-E7BB-48C3-84E0-E007D0828B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3E5F97-0747-4E28-9EC3-9A00DB5D1CC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594F5C-90A9-4417-807B-514F8236606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FBFBB7-A63E-4184-8C27-28D5A1B90F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486196-CF52-4FC7-AF29-4DD7E56B54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764D00B-BD52-414C-8F65-9176DEBFB48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772400" cy="1470025"/>
          </a:xfrm>
        </p:spPr>
        <p:txBody>
          <a:bodyPr/>
          <a:lstStyle/>
          <a:p>
            <a:r>
              <a:rPr lang="en-US" dirty="0" smtClean="0"/>
              <a:t>Rational Agents (Chapter 2)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9144000" cy="3774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A vacuum-cleaner agent</a:t>
            </a:r>
          </a:p>
        </p:txBody>
      </p:sp>
      <p:graphicFrame>
        <p:nvGraphicFramePr>
          <p:cNvPr id="6" name="Group 108"/>
          <p:cNvGraphicFramePr>
            <a:graphicFrameLocks noGrp="1"/>
          </p:cNvGraphicFramePr>
          <p:nvPr>
            <p:ph sz="half" idx="4294967295"/>
          </p:nvPr>
        </p:nvGraphicFramePr>
        <p:xfrm>
          <a:off x="457200" y="1524000"/>
          <a:ext cx="8153400" cy="4724400"/>
        </p:xfrm>
        <a:graphic>
          <a:graphicData uri="http://schemas.openxmlformats.org/drawingml/2006/table">
            <a:tbl>
              <a:tblPr/>
              <a:tblGrid>
                <a:gridCol w="5943600"/>
                <a:gridCol w="2209800"/>
              </a:tblGrid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Arial" charset="0"/>
                        </a:rPr>
                        <a:t>Percept Sequence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CC33"/>
                          </a:solidFill>
                          <a:effectLst/>
                          <a:latin typeface="Arial" charset="0"/>
                        </a:rPr>
                        <a:t>Action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33CC33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[A, Fresh]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Right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A,Dirty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Clean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[B, Fresh]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Left 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[B, Dirty]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Clean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[A, Fresh], [A, Fresh]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Right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[A, Fresh], [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A,Dirty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Clean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….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…..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[A, Fresh], [A, Fresh], [A, Fresh]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Right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[A, Fresh], [A, Fresh], [A, Dirty]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Clean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…..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….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73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lc-record-2016-05-10-03h31m52s-Lecture 2 Uninformed Search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505200"/>
            <a:ext cx="723900" cy="542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048125"/>
            <a:ext cx="3048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lc-record-2016-05-10-03h37m55s-Lecture 2 Uninformed Search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724275"/>
            <a:ext cx="35242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881487"/>
            <a:ext cx="9139238" cy="5138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257800"/>
            <a:ext cx="1762125" cy="33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5705475"/>
            <a:ext cx="17621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480" y="5541380"/>
            <a:ext cx="1762125" cy="33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5353473"/>
            <a:ext cx="1762125" cy="333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572000"/>
            <a:ext cx="4191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lc-record-2016-05-10-03h43m28s-Lecture 2 Uninformed Search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62400"/>
            <a:ext cx="3048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lc-record-2016-05-10-03h48m11s-Lecture 2 Uninformed Search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495800"/>
            <a:ext cx="3048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9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Rational agents (</a:t>
            </a:r>
            <a:r>
              <a:rPr lang="en-US" altLang="en-US" smtClean="0">
                <a:solidFill>
                  <a:srgbClr val="0000FF"/>
                </a:solidFill>
              </a:rPr>
              <a:t>1</a:t>
            </a:r>
            <a:r>
              <a:rPr lang="en-US" altLang="en-US" smtClean="0"/>
              <a:t>/3)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An agent should strive to "</a:t>
            </a:r>
            <a:r>
              <a:rPr lang="en-US" altLang="en-US" sz="2400" smtClean="0">
                <a:solidFill>
                  <a:srgbClr val="FF0000"/>
                </a:solidFill>
              </a:rPr>
              <a:t>do the right thing</a:t>
            </a:r>
            <a:r>
              <a:rPr lang="en-US" altLang="en-US" sz="2400" smtClean="0"/>
              <a:t>", based on what it can perceive and the actions it can perform. The right action is the one that will </a:t>
            </a:r>
            <a:r>
              <a:rPr lang="en-US" altLang="en-US" sz="2400" smtClean="0">
                <a:solidFill>
                  <a:srgbClr val="FF0000"/>
                </a:solidFill>
              </a:rPr>
              <a:t>cause the agent to be most successful.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solidFill>
                  <a:srgbClr val="FF0000"/>
                </a:solidFill>
              </a:rPr>
              <a:t>Performance measure</a:t>
            </a:r>
            <a:r>
              <a:rPr lang="en-US" altLang="en-US" sz="2400" smtClean="0">
                <a:solidFill>
                  <a:srgbClr val="33CC33"/>
                </a:solidFill>
              </a:rPr>
              <a:t>:</a:t>
            </a:r>
            <a:r>
              <a:rPr lang="en-US" altLang="en-US" sz="2400" smtClean="0"/>
              <a:t> An objective criterion for success of an agent's behavior.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400" smtClean="0"/>
              <a:t>E.g., </a:t>
            </a:r>
            <a:r>
              <a:rPr lang="en-US" altLang="en-US" sz="2400" smtClean="0">
                <a:solidFill>
                  <a:srgbClr val="FF0000"/>
                </a:solidFill>
              </a:rPr>
              <a:t>performance measure </a:t>
            </a:r>
            <a:r>
              <a:rPr lang="en-US" altLang="en-US" sz="2400" smtClean="0"/>
              <a:t>of a vacuum-cleaner agent could be </a:t>
            </a:r>
            <a:r>
              <a:rPr lang="en-US" altLang="en-US" sz="2400" smtClean="0">
                <a:solidFill>
                  <a:srgbClr val="FF0000"/>
                </a:solidFill>
              </a:rPr>
              <a:t>amount of dirt cleaned up</a:t>
            </a:r>
            <a:r>
              <a:rPr lang="en-US" altLang="en-US" sz="2400" smtClean="0"/>
              <a:t>, amount of time taken</a:t>
            </a:r>
            <a:r>
              <a:rPr lang="en-US" altLang="en-US" sz="2400" smtClean="0">
                <a:solidFill>
                  <a:srgbClr val="33CC33"/>
                </a:solidFill>
              </a:rPr>
              <a:t>, </a:t>
            </a:r>
            <a:r>
              <a:rPr lang="en-US" altLang="en-US" sz="2400" smtClean="0">
                <a:solidFill>
                  <a:srgbClr val="FF0000"/>
                </a:solidFill>
              </a:rPr>
              <a:t>amount of electricity consumed</a:t>
            </a:r>
            <a:r>
              <a:rPr lang="en-US" altLang="en-US" sz="2400" smtClean="0">
                <a:solidFill>
                  <a:srgbClr val="33CC33"/>
                </a:solidFill>
              </a:rPr>
              <a:t>, </a:t>
            </a:r>
            <a:r>
              <a:rPr lang="en-US" altLang="en-US" sz="2400" smtClean="0"/>
              <a:t>amount of noise generated, etc.</a:t>
            </a:r>
          </a:p>
        </p:txBody>
      </p:sp>
    </p:spTree>
    <p:extLst>
      <p:ext uri="{BB962C8B-B14F-4D97-AF65-F5344CB8AC3E}">
        <p14:creationId xmlns:p14="http://schemas.microsoft.com/office/powerpoint/2010/main" val="27076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Rational agents (</a:t>
            </a:r>
            <a:r>
              <a:rPr lang="en-US" altLang="en-US" smtClean="0">
                <a:solidFill>
                  <a:srgbClr val="0000FF"/>
                </a:solidFill>
              </a:rPr>
              <a:t>2</a:t>
            </a:r>
            <a:r>
              <a:rPr lang="en-US" altLang="en-US" smtClean="0"/>
              <a:t>/3)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FF0000"/>
                </a:solidFill>
              </a:rPr>
              <a:t>Rational Agent: </a:t>
            </a:r>
            <a:r>
              <a:rPr lang="en-US" altLang="en-US" smtClean="0"/>
              <a:t>For each possible percept sequence, </a:t>
            </a:r>
          </a:p>
          <a:p>
            <a:pPr eaLnBrk="1" hangingPunct="1"/>
            <a:r>
              <a:rPr lang="en-US" altLang="en-US" smtClean="0"/>
              <a:t>a rational agent should select an action that is </a:t>
            </a:r>
            <a:r>
              <a:rPr lang="en-US" altLang="en-US" smtClean="0">
                <a:solidFill>
                  <a:srgbClr val="FF0000"/>
                </a:solidFill>
              </a:rPr>
              <a:t>expected to maximize its performance measure</a:t>
            </a:r>
            <a:r>
              <a:rPr lang="en-US" altLang="en-US" smtClean="0"/>
              <a:t>, </a:t>
            </a:r>
          </a:p>
          <a:p>
            <a:pPr eaLnBrk="1" hangingPunct="1"/>
            <a:r>
              <a:rPr lang="en-US" altLang="en-US" smtClean="0"/>
              <a:t>given the evidence provided by the percept sequence and whatever built-in knowledge the agent has.</a:t>
            </a:r>
          </a:p>
        </p:txBody>
      </p:sp>
    </p:spTree>
    <p:extLst>
      <p:ext uri="{BB962C8B-B14F-4D97-AF65-F5344CB8AC3E}">
        <p14:creationId xmlns:p14="http://schemas.microsoft.com/office/powerpoint/2010/main" val="319573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Rational agents (</a:t>
            </a:r>
            <a:r>
              <a:rPr lang="en-US" altLang="en-US" smtClean="0">
                <a:solidFill>
                  <a:srgbClr val="0000FF"/>
                </a:solidFill>
              </a:rPr>
              <a:t>3</a:t>
            </a:r>
            <a:r>
              <a:rPr lang="en-US" altLang="en-US" smtClean="0"/>
              <a:t>/3)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 eaLnBrk="1" hangingPunct="1"/>
            <a:endParaRPr lang="en-US" altLang="en-US" sz="2800" smtClean="0"/>
          </a:p>
          <a:p>
            <a:pPr eaLnBrk="1" hangingPunct="1"/>
            <a:r>
              <a:rPr lang="en-US" altLang="en-US" sz="2800" smtClean="0"/>
              <a:t>An agent is </a:t>
            </a:r>
            <a:r>
              <a:rPr lang="en-US" altLang="en-US" sz="2800" smtClean="0">
                <a:solidFill>
                  <a:srgbClr val="FF0000"/>
                </a:solidFill>
              </a:rPr>
              <a:t>autonomous</a:t>
            </a:r>
            <a:r>
              <a:rPr lang="en-US" altLang="en-US" sz="2800" smtClean="0"/>
              <a:t> if its behavior is determined by its own experience </a:t>
            </a:r>
          </a:p>
          <a:p>
            <a:pPr eaLnBrk="1" hangingPunct="1">
              <a:buFontTx/>
              <a:buNone/>
            </a:pPr>
            <a:r>
              <a:rPr lang="en-US" altLang="en-US" sz="2800" smtClean="0"/>
              <a:t>   (</a:t>
            </a:r>
            <a:r>
              <a:rPr lang="en-US" altLang="en-US" sz="2800" smtClean="0">
                <a:solidFill>
                  <a:srgbClr val="FF0000"/>
                </a:solidFill>
              </a:rPr>
              <a:t>with ability to learn and adapt</a:t>
            </a:r>
            <a:r>
              <a:rPr lang="en-US" altLang="en-US" sz="280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0202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9105"/>
            <a:ext cx="9144000" cy="5110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5181600"/>
            <a:ext cx="1762125" cy="333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514600"/>
            <a:ext cx="4381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Vacuum-Agent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3078163"/>
          </a:xfrm>
        </p:spPr>
        <p:txBody>
          <a:bodyPr/>
          <a:lstStyle/>
          <a:p>
            <a:r>
              <a:rPr lang="en-US" b="1" dirty="0" smtClean="0"/>
              <a:t>Percepts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Location </a:t>
            </a:r>
            <a:r>
              <a:rPr lang="en-US" dirty="0"/>
              <a:t>and </a:t>
            </a:r>
            <a:r>
              <a:rPr lang="en-US" dirty="0" smtClean="0"/>
              <a:t>status, </a:t>
            </a:r>
            <a:br>
              <a:rPr lang="en-US" dirty="0" smtClean="0"/>
            </a:br>
            <a:r>
              <a:rPr lang="en-US" dirty="0" smtClean="0"/>
              <a:t>	e.g</a:t>
            </a:r>
            <a:r>
              <a:rPr lang="en-US" dirty="0"/>
              <a:t>., </a:t>
            </a:r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dirty="0" err="1">
                <a:solidFill>
                  <a:schemeClr val="accent2"/>
                </a:solidFill>
              </a:rPr>
              <a:t>A,Dirty</a:t>
            </a:r>
            <a:r>
              <a:rPr lang="en-US" dirty="0" smtClean="0">
                <a:solidFill>
                  <a:schemeClr val="accent2"/>
                </a:solidFill>
              </a:rPr>
              <a:t>]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b="1" dirty="0"/>
              <a:t>Actions: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Left</a:t>
            </a:r>
            <a:r>
              <a:rPr lang="en-US" dirty="0">
                <a:solidFill>
                  <a:srgbClr val="FF0000"/>
                </a:solidFill>
              </a:rPr>
              <a:t>, Right, Suck, </a:t>
            </a:r>
            <a:r>
              <a:rPr lang="en-US" dirty="0" err="1" smtClean="0">
                <a:solidFill>
                  <a:srgbClr val="FF0000"/>
                </a:solidFill>
              </a:rPr>
              <a:t>NoOp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i="1" dirty="0"/>
          </a:p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Vacuum-Agent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location,status</a:t>
            </a:r>
            <a:r>
              <a:rPr 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]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returns an </a:t>
            </a: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action</a:t>
            </a:r>
          </a:p>
          <a:p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status = Dirty </a:t>
            </a:r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 </a:t>
            </a: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Suck</a:t>
            </a:r>
          </a:p>
          <a:p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 if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location = A </a:t>
            </a:r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 </a:t>
            </a: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Right</a:t>
            </a:r>
            <a:endParaRPr lang="en-US" i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 if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location = B </a:t>
            </a:r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 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Left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Is this agent rational?</a:t>
            </a:r>
          </a:p>
          <a:p>
            <a:pPr lvl="1"/>
            <a:r>
              <a:rPr lang="en-US" dirty="0" smtClean="0">
                <a:latin typeface="+mn-lt"/>
                <a:ea typeface="+mn-ea"/>
                <a:cs typeface="+mn-cs"/>
              </a:rPr>
              <a:t>Depends on performance measure, environment properties</a:t>
            </a:r>
          </a:p>
        </p:txBody>
      </p:sp>
      <p:pic>
        <p:nvPicPr>
          <p:cNvPr id="7172" name="Picture 4" descr="vacuum2-environm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3055" y="1143000"/>
            <a:ext cx="3872345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406525" y="304800"/>
            <a:ext cx="6051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CH" altLang="en-US" sz="4000" b="1"/>
              <a:t>Agent </a:t>
            </a:r>
            <a:r>
              <a:rPr lang="en-GB" altLang="en-US" sz="4000" b="1"/>
              <a:t>Characterisation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422275" y="1295400"/>
            <a:ext cx="82327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Monotype Sorts" pitchFamily="2" charset="2"/>
              <a:buChar char="q"/>
            </a:pPr>
            <a:r>
              <a:rPr lang="en-US" altLang="en-US" sz="2400"/>
              <a:t>An </a:t>
            </a:r>
            <a:r>
              <a:rPr lang="en-US" altLang="en-US" sz="2400">
                <a:solidFill>
                  <a:srgbClr val="FF0000"/>
                </a:solidFill>
              </a:rPr>
              <a:t>agent is responsible </a:t>
            </a:r>
            <a:r>
              <a:rPr lang="en-US" altLang="en-US" sz="2400"/>
              <a:t>for satisfying specific </a:t>
            </a:r>
            <a:r>
              <a:rPr lang="en-US" altLang="en-US" sz="2400" i="1">
                <a:solidFill>
                  <a:srgbClr val="FF0000"/>
                </a:solidFill>
              </a:rPr>
              <a:t>goals</a:t>
            </a:r>
            <a:r>
              <a:rPr lang="en-US" altLang="en-US" sz="2400"/>
              <a:t>. There can be different types of goals such as achieving a specific status (defined either exactly or approximately), keeping certain status, optimizing a given function (e.g., utility), etc.</a:t>
            </a:r>
          </a:p>
          <a:p>
            <a:pPr eaLnBrk="1" hangingPunct="1">
              <a:spcBef>
                <a:spcPct val="20000"/>
              </a:spcBef>
              <a:buFont typeface="Monotype Sorts" pitchFamily="2" charset="2"/>
              <a:buChar char="q"/>
            </a:pPr>
            <a:endParaRPr lang="en-US" altLang="en-US" sz="2400"/>
          </a:p>
          <a:p>
            <a:pPr eaLnBrk="1" hangingPunct="1">
              <a:spcBef>
                <a:spcPct val="20000"/>
              </a:spcBef>
              <a:buFont typeface="Monotype Sorts" pitchFamily="2" charset="2"/>
              <a:buChar char="q"/>
            </a:pPr>
            <a:endParaRPr lang="en-US" altLang="en-US" sz="2400"/>
          </a:p>
          <a:p>
            <a:pPr eaLnBrk="1" hangingPunct="1">
              <a:spcBef>
                <a:spcPct val="20000"/>
              </a:spcBef>
              <a:buFont typeface="Monotype Sorts" pitchFamily="2" charset="2"/>
              <a:buChar char="q"/>
            </a:pPr>
            <a:endParaRPr lang="en-US" altLang="en-US" sz="2400"/>
          </a:p>
          <a:p>
            <a:pPr eaLnBrk="1" hangingPunct="1">
              <a:spcBef>
                <a:spcPct val="20000"/>
              </a:spcBef>
              <a:buFont typeface="Monotype Sorts" pitchFamily="2" charset="2"/>
              <a:buChar char="q"/>
            </a:pPr>
            <a:endParaRPr lang="en-US" altLang="en-US" sz="2400"/>
          </a:p>
          <a:p>
            <a:pPr eaLnBrk="1" hangingPunct="1">
              <a:spcBef>
                <a:spcPct val="20000"/>
              </a:spcBef>
              <a:buFont typeface="Monotype Sorts" pitchFamily="2" charset="2"/>
              <a:buChar char="q"/>
            </a:pPr>
            <a:r>
              <a:rPr lang="en-US" altLang="en-US" sz="2400"/>
              <a:t>The</a:t>
            </a:r>
            <a:r>
              <a:rPr lang="en-US" altLang="en-US" sz="2400" i="1">
                <a:solidFill>
                  <a:srgbClr val="FF0000"/>
                </a:solidFill>
              </a:rPr>
              <a:t> state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r>
              <a:rPr lang="en-US" altLang="en-US" sz="2400"/>
              <a:t>of an agent includes state of its </a:t>
            </a:r>
            <a:r>
              <a:rPr lang="en-US" altLang="en-US" sz="2400" i="1">
                <a:solidFill>
                  <a:srgbClr val="FF0000"/>
                </a:solidFill>
              </a:rPr>
              <a:t>internal environmen</a:t>
            </a:r>
            <a:r>
              <a:rPr lang="en-US" altLang="en-US" sz="2400" i="1"/>
              <a:t>t</a:t>
            </a:r>
            <a:r>
              <a:rPr lang="en-US" altLang="en-US" sz="2400"/>
              <a:t> + state of </a:t>
            </a:r>
            <a:r>
              <a:rPr lang="en-US" altLang="en-US" sz="2400" i="1"/>
              <a:t>knowledge</a:t>
            </a:r>
            <a:r>
              <a:rPr lang="en-US" altLang="en-US" sz="2400"/>
              <a:t> and </a:t>
            </a:r>
            <a:r>
              <a:rPr lang="en-US" altLang="en-US" sz="2400" i="1"/>
              <a:t>beliefs</a:t>
            </a:r>
            <a:r>
              <a:rPr lang="en-US" altLang="en-US" sz="2400"/>
              <a:t> about its </a:t>
            </a:r>
            <a:r>
              <a:rPr lang="en-US" altLang="en-US" sz="2400" i="1">
                <a:solidFill>
                  <a:srgbClr val="FF0000"/>
                </a:solidFill>
              </a:rPr>
              <a:t>external environment</a:t>
            </a:r>
            <a:r>
              <a:rPr lang="en-US" altLang="en-US" sz="2400"/>
              <a:t>.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5838825" y="4583113"/>
            <a:ext cx="185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2462213" y="3363913"/>
            <a:ext cx="3798887" cy="1371600"/>
          </a:xfrm>
          <a:prstGeom prst="rect">
            <a:avLst/>
          </a:prstGeom>
          <a:solidFill>
            <a:srgbClr val="CCFF99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2601913" y="3440113"/>
            <a:ext cx="1125537" cy="838200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knowledge</a:t>
            </a:r>
          </a:p>
        </p:txBody>
      </p:sp>
      <p:grpSp>
        <p:nvGrpSpPr>
          <p:cNvPr id="13319" name="Group 7"/>
          <p:cNvGrpSpPr>
            <a:grpSpLocks/>
          </p:cNvGrpSpPr>
          <p:nvPr/>
        </p:nvGrpSpPr>
        <p:grpSpPr bwMode="auto">
          <a:xfrm>
            <a:off x="4502150" y="3440113"/>
            <a:ext cx="1554163" cy="609600"/>
            <a:chOff x="3024" y="1728"/>
            <a:chExt cx="1061" cy="384"/>
          </a:xfrm>
        </p:grpSpPr>
        <p:sp>
          <p:nvSpPr>
            <p:cNvPr id="31754" name="AutoShape 8"/>
            <p:cNvSpPr>
              <a:spLocks noChangeArrowheads="1"/>
            </p:cNvSpPr>
            <p:nvPr/>
          </p:nvSpPr>
          <p:spPr bwMode="auto">
            <a:xfrm rot="5400000">
              <a:off x="3024" y="1728"/>
              <a:ext cx="384" cy="384"/>
            </a:xfrm>
            <a:prstGeom prst="lightningBol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rot="10800000" vert="eaVert" wrap="none" anchor="ctr"/>
            <a:lstStyle/>
            <a:p>
              <a:pPr>
                <a:defRPr/>
              </a:pPr>
              <a:endParaRPr lang="en-US" altLang="en-US">
                <a:latin typeface="Arial" charset="0"/>
              </a:endParaRPr>
            </a:p>
          </p:txBody>
        </p:sp>
        <p:sp>
          <p:nvSpPr>
            <p:cNvPr id="13323" name="Text Box 9"/>
            <p:cNvSpPr txBox="1">
              <a:spLocks noChangeArrowheads="1"/>
            </p:cNvSpPr>
            <p:nvPr/>
          </p:nvSpPr>
          <p:spPr bwMode="auto">
            <a:xfrm>
              <a:off x="3504" y="1728"/>
              <a:ext cx="581" cy="233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CH" altLang="en-US"/>
                <a:t>beliefs</a:t>
              </a:r>
              <a:endParaRPr lang="en-US" altLang="en-US"/>
            </a:p>
          </p:txBody>
        </p:sp>
      </p:grpSp>
      <p:sp>
        <p:nvSpPr>
          <p:cNvPr id="31752" name="AutoShape 10"/>
          <p:cNvSpPr>
            <a:spLocks noChangeArrowheads="1"/>
          </p:cNvSpPr>
          <p:nvPr/>
        </p:nvSpPr>
        <p:spPr bwMode="auto">
          <a:xfrm>
            <a:off x="5133975" y="4049713"/>
            <a:ext cx="633413" cy="533400"/>
          </a:xfrm>
          <a:prstGeom prst="foldedCorner">
            <a:avLst>
              <a:gd name="adj" fmla="val 12500"/>
            </a:avLst>
          </a:prstGeom>
          <a:solidFill>
            <a:srgbClr val="99FF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de-CH" altLang="en-US">
              <a:latin typeface="Arial" charset="0"/>
            </a:endParaRPr>
          </a:p>
          <a:p>
            <a:pPr>
              <a:defRPr/>
            </a:pPr>
            <a:r>
              <a:rPr lang="de-CH" altLang="en-US">
                <a:latin typeface="Arial" charset="0"/>
              </a:rPr>
              <a:t>Goal1</a:t>
            </a:r>
          </a:p>
          <a:p>
            <a:pPr>
              <a:defRPr/>
            </a:pPr>
            <a:r>
              <a:rPr lang="de-CH" altLang="en-US">
                <a:latin typeface="Arial" charset="0"/>
              </a:rPr>
              <a:t>Goal2</a:t>
            </a:r>
          </a:p>
          <a:p>
            <a:pPr>
              <a:defRPr/>
            </a:pPr>
            <a:endParaRPr lang="en-US" altLang="en-US">
              <a:latin typeface="Arial" charset="0"/>
            </a:endParaRPr>
          </a:p>
        </p:txBody>
      </p:sp>
      <p:sp>
        <p:nvSpPr>
          <p:cNvPr id="31753" name="AutoShape 11"/>
          <p:cNvSpPr>
            <a:spLocks noChangeArrowheads="1"/>
          </p:cNvSpPr>
          <p:nvPr/>
        </p:nvSpPr>
        <p:spPr bwMode="auto">
          <a:xfrm>
            <a:off x="3868738" y="4049713"/>
            <a:ext cx="633412" cy="457200"/>
          </a:xfrm>
          <a:prstGeom prst="smileyFace">
            <a:avLst>
              <a:gd name="adj" fmla="val 4653"/>
            </a:avLst>
          </a:prstGeom>
          <a:solidFill>
            <a:srgbClr val="96969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19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650875" y="3006725"/>
            <a:ext cx="2193925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1195388" y="3454400"/>
            <a:ext cx="1096962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1481138" y="3902075"/>
            <a:ext cx="547687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6183313" y="3889375"/>
            <a:ext cx="2193925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6732588" y="3425825"/>
            <a:ext cx="1096962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7007225" y="2965450"/>
            <a:ext cx="547688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336675" y="176213"/>
            <a:ext cx="605155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600" kern="0" dirty="0" smtClean="0">
                <a:solidFill>
                  <a:schemeClr val="tx1"/>
                </a:solidFill>
              </a:rPr>
              <a:t>Goal I (achieving exactly defined </a:t>
            </a:r>
            <a:r>
              <a:rPr lang="en-GB" altLang="en-US" sz="3600" kern="0" dirty="0">
                <a:solidFill>
                  <a:schemeClr val="tx1"/>
                </a:solidFill>
              </a:rPr>
              <a:t>status)</a:t>
            </a:r>
          </a:p>
        </p:txBody>
      </p:sp>
      <p:sp>
        <p:nvSpPr>
          <p:cNvPr id="14345" name="TextBox 8"/>
          <p:cNvSpPr txBox="1">
            <a:spLocks noChangeArrowheads="1"/>
          </p:cNvSpPr>
          <p:nvPr/>
        </p:nvSpPr>
        <p:spPr bwMode="auto">
          <a:xfrm>
            <a:off x="554038" y="1787525"/>
            <a:ext cx="2193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Initial State</a:t>
            </a:r>
          </a:p>
        </p:txBody>
      </p:sp>
      <p:sp>
        <p:nvSpPr>
          <p:cNvPr id="14346" name="TextBox 9"/>
          <p:cNvSpPr txBox="1">
            <a:spLocks noChangeArrowheads="1"/>
          </p:cNvSpPr>
          <p:nvPr/>
        </p:nvSpPr>
        <p:spPr bwMode="auto">
          <a:xfrm>
            <a:off x="6086475" y="1766888"/>
            <a:ext cx="2193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Goal</a:t>
            </a:r>
          </a:p>
        </p:txBody>
      </p:sp>
      <p:sp>
        <p:nvSpPr>
          <p:cNvPr id="14347" name="Right Arrow 10"/>
          <p:cNvSpPr>
            <a:spLocks noChangeArrowheads="1"/>
          </p:cNvSpPr>
          <p:nvPr/>
        </p:nvSpPr>
        <p:spPr bwMode="auto">
          <a:xfrm>
            <a:off x="3706813" y="3454400"/>
            <a:ext cx="1730375" cy="447675"/>
          </a:xfrm>
          <a:prstGeom prst="rightArrow">
            <a:avLst>
              <a:gd name="adj1" fmla="val 50000"/>
              <a:gd name="adj2" fmla="val 96971"/>
            </a:avLst>
          </a:prstGeom>
          <a:solidFill>
            <a:srgbClr val="0070C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02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650875" y="2787650"/>
            <a:ext cx="2193925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1195388" y="3244850"/>
            <a:ext cx="1096962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1481138" y="3692525"/>
            <a:ext cx="547687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6183313" y="3679825"/>
            <a:ext cx="2193925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6732588" y="3216275"/>
            <a:ext cx="1096962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7007225" y="2746375"/>
            <a:ext cx="547688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0850" y="176213"/>
            <a:ext cx="8110538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600" kern="0" dirty="0" smtClean="0">
                <a:solidFill>
                  <a:schemeClr val="tx1"/>
                </a:solidFill>
              </a:rPr>
              <a:t>Goal II (achieving constrained status)</a:t>
            </a:r>
          </a:p>
        </p:txBody>
      </p:sp>
      <p:sp>
        <p:nvSpPr>
          <p:cNvPr id="15369" name="TextBox 8"/>
          <p:cNvSpPr txBox="1">
            <a:spLocks noChangeArrowheads="1"/>
          </p:cNvSpPr>
          <p:nvPr/>
        </p:nvSpPr>
        <p:spPr bwMode="auto">
          <a:xfrm>
            <a:off x="715963" y="2084388"/>
            <a:ext cx="2193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Initial State</a:t>
            </a:r>
          </a:p>
        </p:txBody>
      </p:sp>
      <p:sp>
        <p:nvSpPr>
          <p:cNvPr id="15370" name="TextBox 9"/>
          <p:cNvSpPr txBox="1">
            <a:spLocks noChangeArrowheads="1"/>
          </p:cNvSpPr>
          <p:nvPr/>
        </p:nvSpPr>
        <p:spPr bwMode="auto">
          <a:xfrm>
            <a:off x="6086475" y="919163"/>
            <a:ext cx="2193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Goal</a:t>
            </a:r>
          </a:p>
        </p:txBody>
      </p:sp>
      <p:sp>
        <p:nvSpPr>
          <p:cNvPr id="15371" name="Right Arrow 10"/>
          <p:cNvSpPr>
            <a:spLocks noChangeArrowheads="1"/>
          </p:cNvSpPr>
          <p:nvPr/>
        </p:nvSpPr>
        <p:spPr bwMode="auto">
          <a:xfrm>
            <a:off x="3706813" y="3244850"/>
            <a:ext cx="1730375" cy="447675"/>
          </a:xfrm>
          <a:prstGeom prst="rightArrow">
            <a:avLst>
              <a:gd name="adj1" fmla="val 50000"/>
              <a:gd name="adj2" fmla="val 96971"/>
            </a:avLst>
          </a:prstGeom>
          <a:solidFill>
            <a:srgbClr val="0070C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2" name="TextBox 11"/>
          <p:cNvSpPr txBox="1">
            <a:spLocks noChangeArrowheads="1"/>
          </p:cNvSpPr>
          <p:nvPr/>
        </p:nvSpPr>
        <p:spPr bwMode="auto">
          <a:xfrm>
            <a:off x="4979988" y="1538288"/>
            <a:ext cx="40544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Constraint:</a:t>
            </a:r>
          </a:p>
          <a:p>
            <a:pPr eaLnBrk="1" hangingPunct="1"/>
            <a:r>
              <a:rPr lang="en-US" altLang="en-US" sz="2400"/>
              <a:t>“</a:t>
            </a:r>
            <a:r>
              <a:rPr lang="en-US" altLang="en-US" sz="2400" i="1"/>
              <a:t>The smallest in on top</a:t>
            </a:r>
            <a:r>
              <a:rPr lang="en-US" altLang="en-US" sz="2400"/>
              <a:t>”</a:t>
            </a:r>
          </a:p>
        </p:txBody>
      </p:sp>
      <p:sp>
        <p:nvSpPr>
          <p:cNvPr id="15373" name="Rectangle 12"/>
          <p:cNvSpPr>
            <a:spLocks noChangeArrowheads="1"/>
          </p:cNvSpPr>
          <p:nvPr/>
        </p:nvSpPr>
        <p:spPr bwMode="auto">
          <a:xfrm>
            <a:off x="6183313" y="5641975"/>
            <a:ext cx="2193925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4" name="Rectangle 13"/>
          <p:cNvSpPr>
            <a:spLocks noChangeArrowheads="1"/>
          </p:cNvSpPr>
          <p:nvPr/>
        </p:nvSpPr>
        <p:spPr bwMode="auto">
          <a:xfrm>
            <a:off x="6740525" y="6108700"/>
            <a:ext cx="1098550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5" name="Rectangle 14"/>
          <p:cNvSpPr>
            <a:spLocks noChangeArrowheads="1"/>
          </p:cNvSpPr>
          <p:nvPr/>
        </p:nvSpPr>
        <p:spPr bwMode="auto">
          <a:xfrm>
            <a:off x="7007225" y="5175250"/>
            <a:ext cx="547688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6" name="Right Arrow 15"/>
          <p:cNvSpPr>
            <a:spLocks noChangeArrowheads="1"/>
          </p:cNvSpPr>
          <p:nvPr/>
        </p:nvSpPr>
        <p:spPr bwMode="auto">
          <a:xfrm rot="1095978">
            <a:off x="3641725" y="4799013"/>
            <a:ext cx="1727200" cy="447675"/>
          </a:xfrm>
          <a:prstGeom prst="rightArrow">
            <a:avLst>
              <a:gd name="adj1" fmla="val 50000"/>
              <a:gd name="adj2" fmla="val 96793"/>
            </a:avLst>
          </a:prstGeom>
          <a:solidFill>
            <a:srgbClr val="0070C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377" name="TextBox 16"/>
          <p:cNvSpPr txBox="1">
            <a:spLocks noChangeArrowheads="1"/>
          </p:cNvSpPr>
          <p:nvPr/>
        </p:nvSpPr>
        <p:spPr bwMode="auto">
          <a:xfrm>
            <a:off x="5089525" y="4365625"/>
            <a:ext cx="4054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07689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/>
          </p:cNvSpPr>
          <p:nvPr/>
        </p:nvSpPr>
        <p:spPr bwMode="auto">
          <a:xfrm>
            <a:off x="650875" y="3006725"/>
            <a:ext cx="2193925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1960563" y="3454400"/>
            <a:ext cx="1096962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2641600" y="3902075"/>
            <a:ext cx="549275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336675" y="176213"/>
            <a:ext cx="7040563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600" kern="0" dirty="0" smtClean="0">
                <a:solidFill>
                  <a:schemeClr val="tx1"/>
                </a:solidFill>
              </a:rPr>
              <a:t>Goal III (continuously keeping instable status)</a:t>
            </a:r>
          </a:p>
        </p:txBody>
      </p:sp>
      <p:sp>
        <p:nvSpPr>
          <p:cNvPr id="16390" name="TextBox 8"/>
          <p:cNvSpPr txBox="1">
            <a:spLocks noChangeArrowheads="1"/>
          </p:cNvSpPr>
          <p:nvPr/>
        </p:nvSpPr>
        <p:spPr bwMode="auto">
          <a:xfrm>
            <a:off x="554038" y="1787525"/>
            <a:ext cx="2193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Initial State</a:t>
            </a:r>
          </a:p>
        </p:txBody>
      </p:sp>
      <p:sp>
        <p:nvSpPr>
          <p:cNvPr id="16391" name="TextBox 9"/>
          <p:cNvSpPr txBox="1">
            <a:spLocks noChangeArrowheads="1"/>
          </p:cNvSpPr>
          <p:nvPr/>
        </p:nvSpPr>
        <p:spPr bwMode="auto">
          <a:xfrm>
            <a:off x="6086475" y="1766888"/>
            <a:ext cx="2193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Goal</a:t>
            </a:r>
          </a:p>
        </p:txBody>
      </p:sp>
      <p:sp>
        <p:nvSpPr>
          <p:cNvPr id="16392" name="Right Arrow 10"/>
          <p:cNvSpPr>
            <a:spLocks noChangeArrowheads="1"/>
          </p:cNvSpPr>
          <p:nvPr/>
        </p:nvSpPr>
        <p:spPr bwMode="auto">
          <a:xfrm>
            <a:off x="3706813" y="3454400"/>
            <a:ext cx="1730375" cy="447675"/>
          </a:xfrm>
          <a:prstGeom prst="rightArrow">
            <a:avLst>
              <a:gd name="adj1" fmla="val 50000"/>
              <a:gd name="adj2" fmla="val 96971"/>
            </a:avLst>
          </a:prstGeom>
          <a:solidFill>
            <a:srgbClr val="0070C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3" name="Rectangle 11"/>
          <p:cNvSpPr>
            <a:spLocks noChangeArrowheads="1"/>
          </p:cNvSpPr>
          <p:nvPr/>
        </p:nvSpPr>
        <p:spPr bwMode="auto">
          <a:xfrm>
            <a:off x="6088063" y="3022600"/>
            <a:ext cx="2193925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4" name="Rectangle 12"/>
          <p:cNvSpPr>
            <a:spLocks noChangeArrowheads="1"/>
          </p:cNvSpPr>
          <p:nvPr/>
        </p:nvSpPr>
        <p:spPr bwMode="auto">
          <a:xfrm>
            <a:off x="7400925" y="3470275"/>
            <a:ext cx="1095375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395" name="Rectangle 13"/>
          <p:cNvSpPr>
            <a:spLocks noChangeArrowheads="1"/>
          </p:cNvSpPr>
          <p:nvPr/>
        </p:nvSpPr>
        <p:spPr bwMode="auto">
          <a:xfrm>
            <a:off x="8081963" y="3917950"/>
            <a:ext cx="547687" cy="4318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879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0" y="3068638"/>
            <a:ext cx="2051050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755900"/>
            <a:ext cx="1992313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554038" y="1787525"/>
            <a:ext cx="2193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Initial State</a:t>
            </a:r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4129088" y="1446213"/>
            <a:ext cx="4919662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Goal:</a:t>
            </a:r>
          </a:p>
          <a:p>
            <a:pPr eaLnBrk="1" hangingPunct="1"/>
            <a:r>
              <a:rPr lang="en-US" altLang="en-US" sz="2400"/>
              <a:t>The basket filled with mushrooms that can be sold for maximum possible price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336675" y="176213"/>
            <a:ext cx="7040563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FF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3600" kern="0" dirty="0" smtClean="0">
                <a:solidFill>
                  <a:schemeClr val="tx1"/>
                </a:solidFill>
              </a:rPr>
              <a:t>Goal IV (maximizing utility)</a:t>
            </a:r>
          </a:p>
        </p:txBody>
      </p:sp>
      <p:sp>
        <p:nvSpPr>
          <p:cNvPr id="17415" name="Right Arrow 6"/>
          <p:cNvSpPr>
            <a:spLocks noChangeArrowheads="1"/>
          </p:cNvSpPr>
          <p:nvPr/>
        </p:nvSpPr>
        <p:spPr bwMode="auto">
          <a:xfrm>
            <a:off x="3706813" y="3454400"/>
            <a:ext cx="1730375" cy="447675"/>
          </a:xfrm>
          <a:prstGeom prst="rightArrow">
            <a:avLst>
              <a:gd name="adj1" fmla="val 50000"/>
              <a:gd name="adj2" fmla="val 96971"/>
            </a:avLst>
          </a:prstGeom>
          <a:solidFill>
            <a:srgbClr val="0070C0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7416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8" y="4724400"/>
            <a:ext cx="1858962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55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Situatedness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de-CH" altLang="en-US" dirty="0" smtClean="0"/>
              <a:t>An agent is </a:t>
            </a:r>
            <a:r>
              <a:rPr lang="de-CH" altLang="en-US" i="1" dirty="0" smtClean="0">
                <a:solidFill>
                  <a:srgbClr val="FF0000"/>
                </a:solidFill>
              </a:rPr>
              <a:t>situated</a:t>
            </a:r>
            <a:r>
              <a:rPr lang="de-CH" altLang="en-US" dirty="0" smtClean="0"/>
              <a:t> in an </a:t>
            </a:r>
            <a:r>
              <a:rPr lang="de-CH" altLang="en-US" i="1" dirty="0" smtClean="0">
                <a:solidFill>
                  <a:srgbClr val="FF0000"/>
                </a:solidFill>
              </a:rPr>
              <a:t>environment</a:t>
            </a:r>
            <a:r>
              <a:rPr lang="de-CH" altLang="en-US" dirty="0" smtClean="0"/>
              <a:t>, that consists of the objects and other agents it is possible to </a:t>
            </a:r>
            <a:r>
              <a:rPr lang="en-GB" altLang="en-US" dirty="0" smtClean="0"/>
              <a:t>interact </a:t>
            </a:r>
            <a:r>
              <a:rPr lang="de-CH" altLang="en-US" dirty="0" smtClean="0"/>
              <a:t>with.</a:t>
            </a:r>
          </a:p>
          <a:p>
            <a:pPr eaLnBrk="1" hangingPunct="1"/>
            <a:endParaRPr lang="de-CH" altLang="en-US" dirty="0" smtClean="0"/>
          </a:p>
          <a:p>
            <a:pPr eaLnBrk="1" hangingPunct="1"/>
            <a:endParaRPr lang="de-CH" altLang="en-US" dirty="0" smtClean="0"/>
          </a:p>
          <a:p>
            <a:pPr eaLnBrk="1" hangingPunct="1"/>
            <a:endParaRPr lang="de-CH" altLang="en-US" dirty="0" smtClean="0"/>
          </a:p>
          <a:p>
            <a:pPr eaLnBrk="1" hangingPunct="1">
              <a:buFontTx/>
              <a:buNone/>
            </a:pPr>
            <a:endParaRPr lang="de-CH" altLang="en-US" dirty="0" smtClean="0"/>
          </a:p>
          <a:p>
            <a:pPr eaLnBrk="1" hangingPunct="1"/>
            <a:endParaRPr lang="de-CH" altLang="en-US" dirty="0" smtClean="0"/>
          </a:p>
          <a:p>
            <a:pPr eaLnBrk="1" hangingPunct="1"/>
            <a:endParaRPr lang="de-CH" altLang="en-US" dirty="0"/>
          </a:p>
          <a:p>
            <a:pPr eaLnBrk="1" hangingPunct="1"/>
            <a:endParaRPr lang="de-CH" altLang="en-US" dirty="0" smtClean="0"/>
          </a:p>
          <a:p>
            <a:pPr eaLnBrk="1" hangingPunct="1"/>
            <a:endParaRPr lang="de-CH" altLang="en-US" dirty="0"/>
          </a:p>
          <a:p>
            <a:pPr eaLnBrk="1" hangingPunct="1"/>
            <a:r>
              <a:rPr lang="de-CH" altLang="en-US" dirty="0" smtClean="0"/>
              <a:t>An agent has an </a:t>
            </a:r>
            <a:r>
              <a:rPr lang="de-CH" altLang="en-US" i="1" dirty="0" smtClean="0">
                <a:solidFill>
                  <a:srgbClr val="FF0000"/>
                </a:solidFill>
              </a:rPr>
              <a:t>identity</a:t>
            </a:r>
            <a:r>
              <a:rPr lang="de-CH" altLang="en-US" i="1" dirty="0" smtClean="0"/>
              <a:t> </a:t>
            </a:r>
            <a:r>
              <a:rPr lang="de-CH" altLang="en-US" dirty="0" smtClean="0"/>
              <a:t>that distinguishes it from the other agents of its environment.</a:t>
            </a:r>
          </a:p>
          <a:p>
            <a:pPr eaLnBrk="1" hangingPunct="1"/>
            <a:endParaRPr lang="de-CH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3657600" y="3048000"/>
            <a:ext cx="2109788" cy="1981200"/>
          </a:xfrm>
          <a:prstGeom prst="ellipse">
            <a:avLst/>
          </a:prstGeom>
          <a:solidFill>
            <a:srgbClr val="CCFF99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en-US">
              <a:latin typeface="Arial" charset="0"/>
            </a:endParaRPr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3870325" y="3581400"/>
            <a:ext cx="561975" cy="381000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en-US">
              <a:latin typeface="Arial" charset="0"/>
            </a:endParaRP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4292600" y="4495800"/>
            <a:ext cx="422275" cy="3048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en-US">
              <a:latin typeface="Arial" charset="0"/>
            </a:endParaRPr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4995863" y="3352800"/>
            <a:ext cx="422275" cy="3048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en-US">
              <a:latin typeface="Arial" charset="0"/>
            </a:endParaRPr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5135563" y="4038600"/>
            <a:ext cx="422275" cy="3048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en-US">
              <a:latin typeface="Arial" charset="0"/>
            </a:endParaRP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4010025" y="4267200"/>
            <a:ext cx="211138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en-US">
              <a:latin typeface="Arial" charset="0"/>
            </a:endParaRPr>
          </a:p>
        </p:txBody>
      </p:sp>
      <p:sp>
        <p:nvSpPr>
          <p:cNvPr id="36874" name="Rectangle 11"/>
          <p:cNvSpPr>
            <a:spLocks noChangeArrowheads="1"/>
          </p:cNvSpPr>
          <p:nvPr/>
        </p:nvSpPr>
        <p:spPr bwMode="auto">
          <a:xfrm>
            <a:off x="4430713" y="3200400"/>
            <a:ext cx="211137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en-US">
              <a:latin typeface="Arial" charset="0"/>
            </a:endParaRPr>
          </a:p>
        </p:txBody>
      </p:sp>
      <p:sp>
        <p:nvSpPr>
          <p:cNvPr id="36875" name="Rectangle 12"/>
          <p:cNvSpPr>
            <a:spLocks noChangeArrowheads="1"/>
          </p:cNvSpPr>
          <p:nvPr/>
        </p:nvSpPr>
        <p:spPr bwMode="auto">
          <a:xfrm>
            <a:off x="4995863" y="4419600"/>
            <a:ext cx="211137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altLang="en-US">
              <a:latin typeface="Arial" charset="0"/>
            </a:endParaRPr>
          </a:p>
        </p:txBody>
      </p:sp>
      <p:sp>
        <p:nvSpPr>
          <p:cNvPr id="18444" name="Line 13"/>
          <p:cNvSpPr>
            <a:spLocks noChangeShapeType="1"/>
          </p:cNvSpPr>
          <p:nvPr/>
        </p:nvSpPr>
        <p:spPr bwMode="auto">
          <a:xfrm>
            <a:off x="4362450" y="3962400"/>
            <a:ext cx="633413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Line 14"/>
          <p:cNvSpPr>
            <a:spLocks noChangeShapeType="1"/>
          </p:cNvSpPr>
          <p:nvPr/>
        </p:nvSpPr>
        <p:spPr bwMode="auto">
          <a:xfrm flipV="1">
            <a:off x="4503738" y="3657600"/>
            <a:ext cx="492125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8" name="Oval 15"/>
          <p:cNvSpPr>
            <a:spLocks noChangeArrowheads="1"/>
          </p:cNvSpPr>
          <p:nvPr/>
        </p:nvSpPr>
        <p:spPr bwMode="auto">
          <a:xfrm>
            <a:off x="3870324" y="5181600"/>
            <a:ext cx="1482726" cy="533400"/>
          </a:xfrm>
          <a:prstGeom prst="ellipse">
            <a:avLst/>
          </a:prstGeom>
          <a:solidFill>
            <a:srgbClr val="808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de-CH" altLang="en-US" b="1" dirty="0">
                <a:solidFill>
                  <a:schemeClr val="bg1"/>
                </a:solidFill>
                <a:latin typeface="Arial" charset="0"/>
              </a:rPr>
              <a:t>James Bond</a:t>
            </a:r>
            <a:endParaRPr lang="en-US" alt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8447" name="Line 18"/>
          <p:cNvSpPr>
            <a:spLocks noChangeShapeType="1"/>
          </p:cNvSpPr>
          <p:nvPr/>
        </p:nvSpPr>
        <p:spPr bwMode="auto">
          <a:xfrm flipH="1">
            <a:off x="4079875" y="3962400"/>
            <a:ext cx="6985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0" name="Text Box 19"/>
          <p:cNvSpPr txBox="1">
            <a:spLocks noChangeArrowheads="1"/>
          </p:cNvSpPr>
          <p:nvPr/>
        </p:nvSpPr>
        <p:spPr bwMode="auto">
          <a:xfrm>
            <a:off x="5353050" y="4956175"/>
            <a:ext cx="1495425" cy="369888"/>
          </a:xfrm>
          <a:prstGeom prst="rect">
            <a:avLst/>
          </a:prstGeom>
          <a:solidFill>
            <a:srgbClr val="CC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>
                <a:latin typeface="Comic Sans MS" pitchFamily="66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216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the task environment</a:t>
            </a: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0" y="1066800"/>
            <a:ext cx="9144000" cy="49831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PEAS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b="1" dirty="0"/>
              <a:t>Performance measure, Environment, Actuators, </a:t>
            </a:r>
            <a:r>
              <a:rPr lang="en-US" b="1" dirty="0" smtClean="0"/>
              <a:t>Sensors </a:t>
            </a:r>
          </a:p>
          <a:p>
            <a:pPr>
              <a:spcBef>
                <a:spcPts val="0"/>
              </a:spcBef>
            </a:pPr>
            <a:endParaRPr lang="en-US" sz="800" dirty="0"/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P: </a:t>
            </a:r>
            <a:r>
              <a:rPr lang="en-US" dirty="0"/>
              <a:t>a</a:t>
            </a:r>
            <a:r>
              <a:rPr lang="en-US" dirty="0" smtClean="0"/>
              <a:t> function the agent is maximizing (or minimizing)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Assumed given</a:t>
            </a:r>
            <a:br>
              <a:rPr lang="en-US" sz="2400" dirty="0" smtClean="0"/>
            </a:br>
            <a:endParaRPr lang="en-US" sz="800" dirty="0" smtClean="0"/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E: </a:t>
            </a:r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dirty="0" smtClean="0"/>
              <a:t> formal representation for </a:t>
            </a:r>
            <a:r>
              <a:rPr lang="en-US" i="1" dirty="0" smtClean="0">
                <a:solidFill>
                  <a:srgbClr val="0000FF"/>
                </a:solidFill>
              </a:rPr>
              <a:t>world states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For concreteness, a tuple 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i="1" dirty="0" smtClean="0">
                <a:solidFill>
                  <a:srgbClr val="0000FF"/>
                </a:solidFill>
              </a:rPr>
              <a:t>var</a:t>
            </a:r>
            <a:r>
              <a:rPr lang="en-US" sz="2400" baseline="-25000" dirty="0" smtClean="0">
                <a:solidFill>
                  <a:srgbClr val="0000FF"/>
                </a:solidFill>
              </a:rPr>
              <a:t>1</a:t>
            </a:r>
            <a:r>
              <a:rPr lang="en-US" sz="2400" dirty="0" smtClean="0">
                <a:solidFill>
                  <a:srgbClr val="0000FF"/>
                </a:solidFill>
              </a:rPr>
              <a:t>=</a:t>
            </a:r>
            <a:r>
              <a:rPr lang="en-US" sz="2400" i="1" dirty="0" smtClean="0">
                <a:solidFill>
                  <a:srgbClr val="0000FF"/>
                </a:solidFill>
              </a:rPr>
              <a:t>val</a:t>
            </a:r>
            <a:r>
              <a:rPr lang="en-US" sz="2400" baseline="-25000" dirty="0" smtClean="0">
                <a:solidFill>
                  <a:srgbClr val="0000FF"/>
                </a:solidFill>
              </a:rPr>
              <a:t>1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i="1" dirty="0" smtClean="0">
                <a:solidFill>
                  <a:srgbClr val="0000FF"/>
                </a:solidFill>
              </a:rPr>
              <a:t>var</a:t>
            </a:r>
            <a:r>
              <a:rPr lang="en-US" sz="2400" baseline="-25000" dirty="0" smtClean="0">
                <a:solidFill>
                  <a:srgbClr val="0000FF"/>
                </a:solidFill>
              </a:rPr>
              <a:t>2</a:t>
            </a:r>
            <a:r>
              <a:rPr lang="en-US" sz="2400" dirty="0" smtClean="0">
                <a:solidFill>
                  <a:srgbClr val="0000FF"/>
                </a:solidFill>
              </a:rPr>
              <a:t>=</a:t>
            </a:r>
            <a:r>
              <a:rPr lang="en-US" sz="2400" i="1" dirty="0" smtClean="0">
                <a:solidFill>
                  <a:srgbClr val="0000FF"/>
                </a:solidFill>
              </a:rPr>
              <a:t>val</a:t>
            </a:r>
            <a:r>
              <a:rPr lang="en-US" sz="2400" baseline="-25000" dirty="0" smtClean="0">
                <a:solidFill>
                  <a:srgbClr val="0000FF"/>
                </a:solidFill>
              </a:rPr>
              <a:t>2</a:t>
            </a:r>
            <a:r>
              <a:rPr lang="en-US" sz="2400" dirty="0" smtClean="0">
                <a:solidFill>
                  <a:srgbClr val="0000FF"/>
                </a:solidFill>
              </a:rPr>
              <a:t>, … ,</a:t>
            </a:r>
            <a:r>
              <a:rPr lang="en-US" sz="2400" i="1" dirty="0" err="1" smtClean="0">
                <a:solidFill>
                  <a:srgbClr val="0000FF"/>
                </a:solidFill>
              </a:rPr>
              <a:t>var</a:t>
            </a:r>
            <a:r>
              <a:rPr lang="en-US" sz="2400" i="1" baseline="-25000" dirty="0" err="1" smtClean="0">
                <a:solidFill>
                  <a:srgbClr val="0000FF"/>
                </a:solidFill>
              </a:rPr>
              <a:t>n</a:t>
            </a:r>
            <a:r>
              <a:rPr lang="en-US" sz="2400" dirty="0" smtClean="0">
                <a:solidFill>
                  <a:srgbClr val="0000FF"/>
                </a:solidFill>
              </a:rPr>
              <a:t>=</a:t>
            </a:r>
            <a:r>
              <a:rPr lang="en-US" sz="2400" i="1" dirty="0" err="1" smtClean="0">
                <a:solidFill>
                  <a:srgbClr val="0000FF"/>
                </a:solidFill>
              </a:rPr>
              <a:t>val</a:t>
            </a:r>
            <a:r>
              <a:rPr lang="en-US" sz="2400" i="1" baseline="-25000" dirty="0" err="1" smtClean="0">
                <a:solidFill>
                  <a:srgbClr val="0000FF"/>
                </a:solidFill>
              </a:rPr>
              <a:t>n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  <a:br>
              <a:rPr lang="en-US" sz="2400" dirty="0" smtClean="0">
                <a:solidFill>
                  <a:srgbClr val="0000FF"/>
                </a:solidFill>
              </a:rPr>
            </a:br>
            <a:endParaRPr lang="en-US" sz="800" dirty="0" smtClean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A: </a:t>
            </a:r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dirty="0" smtClean="0"/>
              <a:t>ctions that change the state according to a </a:t>
            </a:r>
            <a:r>
              <a:rPr lang="en-US" i="1" dirty="0" smtClean="0">
                <a:solidFill>
                  <a:srgbClr val="0000FF"/>
                </a:solidFill>
              </a:rPr>
              <a:t>transition model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Given a state and action, what is the successor state </a:t>
            </a:r>
            <a:br>
              <a:rPr lang="en-US" sz="2400" dirty="0" smtClean="0"/>
            </a:br>
            <a:r>
              <a:rPr lang="en-US" sz="2400" dirty="0" smtClean="0"/>
              <a:t>(or distribution over successor states)?</a:t>
            </a:r>
            <a:br>
              <a:rPr lang="en-US" sz="2400" dirty="0" smtClean="0"/>
            </a:br>
            <a:endParaRPr lang="en-US" sz="800" dirty="0" smtClean="0"/>
          </a:p>
          <a:p>
            <a:pPr lvl="1">
              <a:spcBef>
                <a:spcPts val="0"/>
              </a:spcBef>
            </a:pPr>
            <a:endParaRPr lang="en-US" sz="400" i="1" dirty="0" smtClean="0"/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S: </a:t>
            </a:r>
            <a:r>
              <a:rPr lang="en-US" dirty="0"/>
              <a:t>o</a:t>
            </a:r>
            <a:r>
              <a:rPr lang="en-US" dirty="0" smtClean="0"/>
              <a:t>bservations that allow the agent to infer the world state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Often come in very different form than the state itself 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E.g., in tracking, observations may be pixels and state variables 3D coordinates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534400" cy="1143000"/>
          </a:xfrm>
        </p:spPr>
        <p:txBody>
          <a:bodyPr/>
          <a:lstStyle/>
          <a:p>
            <a:r>
              <a:rPr lang="en-US" dirty="0" smtClean="0"/>
              <a:t>PEAS Example: Autonomous taxi</a:t>
            </a:r>
            <a:endParaRPr 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Performance measure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Safe, fast, legal, comfortable trip, maximize profits</a:t>
            </a:r>
          </a:p>
          <a:p>
            <a:pPr>
              <a:lnSpc>
                <a:spcPct val="8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Environment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Roads, other traffic, pedestrians, customers</a:t>
            </a:r>
          </a:p>
          <a:p>
            <a:pPr>
              <a:lnSpc>
                <a:spcPct val="8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Actuators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Steering wheel, accelerator, brake, signal, horn</a:t>
            </a:r>
          </a:p>
          <a:p>
            <a:pPr>
              <a:lnSpc>
                <a:spcPct val="8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Sensors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Cameras, LIDAR, speedometer, GPS, odometer, engine sensors, keyboard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245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Another PEAS example: Spam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</a:rPr>
              <a:t>Performance measure</a:t>
            </a:r>
          </a:p>
          <a:p>
            <a:pPr lvl="1"/>
            <a:r>
              <a:rPr lang="en-US" sz="2800" dirty="0" smtClean="0"/>
              <a:t>Minimizing false positives, false negatives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Environment</a:t>
            </a:r>
          </a:p>
          <a:p>
            <a:pPr lvl="1"/>
            <a:r>
              <a:rPr lang="en-US" sz="2800" dirty="0" smtClean="0"/>
              <a:t>A user’s email account, email server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Actuators</a:t>
            </a:r>
          </a:p>
          <a:p>
            <a:pPr lvl="1"/>
            <a:r>
              <a:rPr lang="en-US" sz="2800" dirty="0" smtClean="0"/>
              <a:t>Mark as spam, delete, etc.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Sensors</a:t>
            </a:r>
          </a:p>
          <a:p>
            <a:pPr lvl="1"/>
            <a:r>
              <a:rPr lang="en-US" sz="2800" dirty="0" smtClean="0"/>
              <a:t>Incoming messages, other information about user’s account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889520"/>
            <a:ext cx="9124950" cy="513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5229225"/>
            <a:ext cx="1762125" cy="333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438400"/>
            <a:ext cx="4381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7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mtClean="0"/>
              <a:t>Agent: </a:t>
            </a:r>
            <a:r>
              <a:rPr lang="en-US" altLang="en-US" smtClean="0">
                <a:solidFill>
                  <a:srgbClr val="FF0000"/>
                </a:solidFill>
              </a:rPr>
              <a:t>Medical diagnosis system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FF0000"/>
                </a:solidFill>
              </a:rPr>
              <a:t>Performance measure</a:t>
            </a:r>
            <a:r>
              <a:rPr lang="en-US" altLang="en-US" smtClean="0"/>
              <a:t>: Healthy patient, minimize costs, fewer lawsuits.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FF0000"/>
                </a:solidFill>
              </a:rPr>
              <a:t>Environment: </a:t>
            </a:r>
            <a:r>
              <a:rPr lang="en-US" altLang="en-US" smtClean="0"/>
              <a:t>Patient, hospital, staff.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FF0000"/>
                </a:solidFill>
              </a:rPr>
              <a:t>Actuators: </a:t>
            </a:r>
            <a:r>
              <a:rPr lang="en-US" altLang="en-US" smtClean="0"/>
              <a:t>Screen display (questions, tests, diagnoses, treatments, referrals).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FF0000"/>
                </a:solidFill>
              </a:rPr>
              <a:t>Sensors:</a:t>
            </a:r>
            <a:r>
              <a:rPr lang="en-US" altLang="en-US" smtClean="0"/>
              <a:t> Keyboard (entry of symptoms, findings, patient's answers).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Another PEAS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Agent: </a:t>
            </a:r>
            <a:r>
              <a:rPr lang="en-US" altLang="en-US" dirty="0" smtClean="0">
                <a:solidFill>
                  <a:srgbClr val="FF0000"/>
                </a:solidFill>
              </a:rPr>
              <a:t>Part-picking robot</a:t>
            </a:r>
          </a:p>
          <a:p>
            <a:pPr eaLnBrk="1" hangingPunct="1">
              <a:buFontTx/>
              <a:buNone/>
            </a:pPr>
            <a:endParaRPr lang="en-US" altLang="en-US" dirty="0" smtClean="0">
              <a:solidFill>
                <a:srgbClr val="0000FF"/>
              </a:solidFill>
            </a:endParaRP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Performance measure: </a:t>
            </a:r>
            <a:r>
              <a:rPr lang="en-US" altLang="en-US" dirty="0" smtClean="0"/>
              <a:t>Percentage of parts in correct bins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Environment:</a:t>
            </a:r>
            <a:r>
              <a:rPr lang="en-US" altLang="en-US" dirty="0" smtClean="0"/>
              <a:t> Conveyor belt with parts, bins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Actuators:</a:t>
            </a:r>
            <a:r>
              <a:rPr lang="en-US" altLang="en-US" dirty="0" smtClean="0"/>
              <a:t> Jointed arm and hand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Sensors:</a:t>
            </a:r>
            <a:r>
              <a:rPr lang="en-US" altLang="en-US" dirty="0" smtClean="0"/>
              <a:t> Camera, joint angle sensors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Another PEAS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610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Agent: </a:t>
            </a:r>
            <a:r>
              <a:rPr lang="en-US" altLang="en-US" dirty="0" smtClean="0">
                <a:solidFill>
                  <a:srgbClr val="FF0000"/>
                </a:solidFill>
              </a:rPr>
              <a:t>Interactive English tutor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Performance measure</a:t>
            </a:r>
            <a:r>
              <a:rPr lang="en-US" altLang="en-US" dirty="0" smtClean="0"/>
              <a:t>: Maximize student's score on test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Environment</a:t>
            </a:r>
            <a:r>
              <a:rPr lang="en-US" altLang="en-US" dirty="0" smtClean="0">
                <a:solidFill>
                  <a:srgbClr val="33CC33"/>
                </a:solidFill>
              </a:rPr>
              <a:t>:</a:t>
            </a:r>
            <a:r>
              <a:rPr lang="en-US" altLang="en-US" dirty="0" smtClean="0"/>
              <a:t> Set of students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Actuators: </a:t>
            </a:r>
            <a:r>
              <a:rPr lang="en-US" altLang="en-US" dirty="0" smtClean="0"/>
              <a:t>Screen display (exercises, suggestions, corrections)</a:t>
            </a:r>
          </a:p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Sensors:</a:t>
            </a:r>
            <a:r>
              <a:rPr lang="en-US" altLang="en-US" dirty="0" smtClean="0"/>
              <a:t> Keyboard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Another PEAS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Environment types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smtClean="0">
                <a:solidFill>
                  <a:srgbClr val="009900"/>
                </a:solidFill>
              </a:rPr>
              <a:t>Fully observable</a:t>
            </a:r>
            <a:r>
              <a:rPr lang="en-US" altLang="en-US" sz="2400" smtClean="0"/>
              <a:t> (</a:t>
            </a:r>
            <a:r>
              <a:rPr lang="en-US" altLang="en-US" sz="2400" smtClean="0">
                <a:solidFill>
                  <a:srgbClr val="FF0000"/>
                </a:solidFill>
              </a:rPr>
              <a:t>vs. partially observable</a:t>
            </a:r>
            <a:r>
              <a:rPr lang="en-US" altLang="en-US" sz="2400" smtClean="0"/>
              <a:t>): An agent's sensors give it access to the complete state of the environment at each point in time.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400" smtClean="0">
                <a:solidFill>
                  <a:srgbClr val="009900"/>
                </a:solidFill>
              </a:rPr>
              <a:t>Deterministic</a:t>
            </a:r>
            <a:r>
              <a:rPr lang="en-US" altLang="en-US" sz="2400" smtClean="0">
                <a:solidFill>
                  <a:srgbClr val="33CC33"/>
                </a:solidFill>
              </a:rPr>
              <a:t> </a:t>
            </a:r>
            <a:r>
              <a:rPr lang="en-US" altLang="en-US" sz="2400" smtClean="0"/>
              <a:t>(</a:t>
            </a:r>
            <a:r>
              <a:rPr lang="en-US" altLang="en-US" sz="2400" smtClean="0">
                <a:solidFill>
                  <a:srgbClr val="FF0000"/>
                </a:solidFill>
              </a:rPr>
              <a:t>vs. stochastic</a:t>
            </a:r>
            <a:r>
              <a:rPr lang="en-US" altLang="en-US" sz="2400" smtClean="0"/>
              <a:t>): The next state of the environment is </a:t>
            </a:r>
            <a:r>
              <a:rPr lang="en-US" altLang="en-US" sz="2400" smtClean="0">
                <a:solidFill>
                  <a:srgbClr val="FF0000"/>
                </a:solidFill>
              </a:rPr>
              <a:t>completely determined by the current state</a:t>
            </a:r>
            <a:r>
              <a:rPr lang="en-US" altLang="en-US" sz="2400" smtClean="0"/>
              <a:t> </a:t>
            </a:r>
            <a:r>
              <a:rPr lang="en-US" altLang="en-US" sz="2400" smtClean="0">
                <a:solidFill>
                  <a:srgbClr val="0000FF"/>
                </a:solidFill>
              </a:rPr>
              <a:t>and</a:t>
            </a:r>
            <a:r>
              <a:rPr lang="en-US" altLang="en-US" sz="2400" smtClean="0"/>
              <a:t> the </a:t>
            </a:r>
            <a:r>
              <a:rPr lang="en-US" altLang="en-US" sz="2400" smtClean="0">
                <a:solidFill>
                  <a:srgbClr val="FF0000"/>
                </a:solidFill>
              </a:rPr>
              <a:t>action executed by the agent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400" smtClean="0">
                <a:solidFill>
                  <a:srgbClr val="009900"/>
                </a:solidFill>
              </a:rPr>
              <a:t>Episodic</a:t>
            </a:r>
            <a:r>
              <a:rPr lang="en-US" altLang="en-US" sz="2400" smtClean="0">
                <a:solidFill>
                  <a:srgbClr val="FF0000"/>
                </a:solidFill>
              </a:rPr>
              <a:t> </a:t>
            </a:r>
            <a:r>
              <a:rPr lang="en-US" altLang="en-US" sz="2400" smtClean="0"/>
              <a:t>(</a:t>
            </a:r>
            <a:r>
              <a:rPr lang="en-US" altLang="en-US" sz="2400" smtClean="0">
                <a:solidFill>
                  <a:srgbClr val="FF0000"/>
                </a:solidFill>
              </a:rPr>
              <a:t>vs. sequential</a:t>
            </a:r>
            <a:r>
              <a:rPr lang="en-US" altLang="en-US" sz="2400" smtClean="0"/>
              <a:t>): The agent's experience is </a:t>
            </a:r>
            <a:r>
              <a:rPr lang="en-US" altLang="en-US" sz="2400" smtClean="0">
                <a:solidFill>
                  <a:srgbClr val="FF0000"/>
                </a:solidFill>
              </a:rPr>
              <a:t>divided into atomic "episodes" </a:t>
            </a:r>
            <a:r>
              <a:rPr lang="en-US" altLang="en-US" sz="2400" smtClean="0"/>
              <a:t>(each episode consists of the agent perceiving and then performing </a:t>
            </a:r>
            <a:r>
              <a:rPr lang="en-US" altLang="en-US" sz="2400" smtClean="0">
                <a:solidFill>
                  <a:srgbClr val="FF0000"/>
                </a:solidFill>
              </a:rPr>
              <a:t>a single action</a:t>
            </a:r>
            <a:r>
              <a:rPr lang="en-US" altLang="en-US" sz="2400" smtClean="0"/>
              <a:t>), and the choice of action in each episode depends only on the episode itself.</a:t>
            </a:r>
          </a:p>
        </p:txBody>
      </p:sp>
    </p:spTree>
    <p:extLst>
      <p:ext uri="{BB962C8B-B14F-4D97-AF65-F5344CB8AC3E}">
        <p14:creationId xmlns:p14="http://schemas.microsoft.com/office/powerpoint/2010/main" val="87562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Environment types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>
                <a:solidFill>
                  <a:srgbClr val="009900"/>
                </a:solidFill>
              </a:rPr>
              <a:t>Static</a:t>
            </a:r>
            <a:r>
              <a:rPr lang="en-US" altLang="en-US" sz="2800" smtClean="0">
                <a:solidFill>
                  <a:srgbClr val="FF0000"/>
                </a:solidFill>
              </a:rPr>
              <a:t> </a:t>
            </a:r>
            <a:r>
              <a:rPr lang="en-US" altLang="en-US" sz="2800" smtClean="0"/>
              <a:t>(</a:t>
            </a:r>
            <a:r>
              <a:rPr lang="en-US" altLang="en-US" sz="2800" smtClean="0">
                <a:solidFill>
                  <a:srgbClr val="FF0000"/>
                </a:solidFill>
              </a:rPr>
              <a:t>vs. dynamic</a:t>
            </a:r>
            <a:r>
              <a:rPr lang="en-US" altLang="en-US" sz="2800" smtClean="0"/>
              <a:t>): The environment is </a:t>
            </a:r>
            <a:r>
              <a:rPr lang="en-US" altLang="en-US" sz="2800" smtClean="0">
                <a:solidFill>
                  <a:srgbClr val="FF0000"/>
                </a:solidFill>
              </a:rPr>
              <a:t>unchanged</a:t>
            </a:r>
            <a:r>
              <a:rPr lang="en-US" altLang="en-US" sz="2800" smtClean="0"/>
              <a:t> while an agent is deliberating. (The environment is </a:t>
            </a:r>
            <a:r>
              <a:rPr lang="en-US" altLang="en-US" sz="2800" smtClean="0">
                <a:solidFill>
                  <a:srgbClr val="009900"/>
                </a:solidFill>
              </a:rPr>
              <a:t>semidynamic</a:t>
            </a:r>
            <a:r>
              <a:rPr lang="en-US" altLang="en-US" sz="2800" smtClean="0"/>
              <a:t> if the environment itself does not change with the passage of time but the agent's performance score does).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>
                <a:solidFill>
                  <a:srgbClr val="009900"/>
                </a:solidFill>
              </a:rPr>
              <a:t>Discrete</a:t>
            </a:r>
            <a:r>
              <a:rPr lang="en-US" altLang="en-US" sz="2800" smtClean="0">
                <a:solidFill>
                  <a:srgbClr val="33CC33"/>
                </a:solidFill>
              </a:rPr>
              <a:t> </a:t>
            </a:r>
            <a:r>
              <a:rPr lang="en-US" altLang="en-US" sz="2800" smtClean="0"/>
              <a:t>(</a:t>
            </a:r>
            <a:r>
              <a:rPr lang="en-US" altLang="en-US" sz="2800" smtClean="0">
                <a:solidFill>
                  <a:srgbClr val="FF0000"/>
                </a:solidFill>
              </a:rPr>
              <a:t>vs. continuous</a:t>
            </a:r>
            <a:r>
              <a:rPr lang="en-US" altLang="en-US" sz="2800" smtClean="0"/>
              <a:t>): A </a:t>
            </a:r>
            <a:r>
              <a:rPr lang="en-US" altLang="en-US" sz="2800" smtClean="0">
                <a:solidFill>
                  <a:srgbClr val="FF0000"/>
                </a:solidFill>
              </a:rPr>
              <a:t>limited number of distinct</a:t>
            </a:r>
            <a:r>
              <a:rPr lang="en-US" altLang="en-US" sz="2800" smtClean="0"/>
              <a:t>, clearly defined percepts and actions.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>
                <a:solidFill>
                  <a:srgbClr val="009900"/>
                </a:solidFill>
              </a:rPr>
              <a:t>Single agent</a:t>
            </a:r>
            <a:r>
              <a:rPr lang="en-US" altLang="en-US" sz="2800" smtClean="0"/>
              <a:t> (</a:t>
            </a:r>
            <a:r>
              <a:rPr lang="en-US" altLang="en-US" sz="2800" smtClean="0">
                <a:solidFill>
                  <a:srgbClr val="FF0000"/>
                </a:solidFill>
              </a:rPr>
              <a:t>vs. multiagent</a:t>
            </a:r>
            <a:r>
              <a:rPr lang="en-US" altLang="en-US" sz="2800" smtClean="0"/>
              <a:t>): An agent operating by itself in an environment.</a:t>
            </a:r>
          </a:p>
        </p:txBody>
      </p:sp>
    </p:spTree>
    <p:extLst>
      <p:ext uri="{BB962C8B-B14F-4D97-AF65-F5344CB8AC3E}">
        <p14:creationId xmlns:p14="http://schemas.microsoft.com/office/powerpoint/2010/main" val="166600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 types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7030A0"/>
                </a:solidFill>
              </a:rPr>
              <a:t>Fully observable </a:t>
            </a:r>
            <a:r>
              <a:rPr lang="en-US" sz="2800" dirty="0" smtClean="0"/>
              <a:t>vs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solidFill>
                  <a:srgbClr val="00B050"/>
                </a:solidFill>
              </a:rPr>
              <a:t>partially </a:t>
            </a:r>
            <a:r>
              <a:rPr lang="en-US" sz="2800" dirty="0" smtClean="0">
                <a:solidFill>
                  <a:srgbClr val="00B050"/>
                </a:solidFill>
              </a:rPr>
              <a:t>observable</a:t>
            </a:r>
          </a:p>
          <a:p>
            <a:r>
              <a:rPr lang="en-US" sz="2800" dirty="0" smtClean="0">
                <a:solidFill>
                  <a:srgbClr val="7030A0"/>
                </a:solidFill>
              </a:rPr>
              <a:t>Deterministic </a:t>
            </a:r>
            <a:r>
              <a:rPr lang="en-US" sz="2800" dirty="0" smtClean="0"/>
              <a:t>vs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 smtClean="0">
                <a:solidFill>
                  <a:srgbClr val="00B050"/>
                </a:solidFill>
              </a:rPr>
              <a:t>stochastic</a:t>
            </a:r>
          </a:p>
          <a:p>
            <a:r>
              <a:rPr lang="en-US" sz="2800" dirty="0" smtClean="0">
                <a:solidFill>
                  <a:srgbClr val="7030A0"/>
                </a:solidFill>
              </a:rPr>
              <a:t>Episodic </a:t>
            </a:r>
            <a:r>
              <a:rPr lang="en-US" sz="2800" dirty="0" smtClean="0">
                <a:solidFill>
                  <a:schemeClr val="tx2"/>
                </a:solidFill>
              </a:rPr>
              <a:t>vs</a:t>
            </a:r>
            <a:r>
              <a:rPr lang="en-US" sz="2800" dirty="0">
                <a:solidFill>
                  <a:schemeClr val="tx2"/>
                </a:solidFill>
              </a:rPr>
              <a:t>.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 smtClean="0">
                <a:solidFill>
                  <a:srgbClr val="00B050"/>
                </a:solidFill>
              </a:rPr>
              <a:t>sequential</a:t>
            </a:r>
          </a:p>
          <a:p>
            <a:r>
              <a:rPr lang="en-US" sz="2800" dirty="0">
                <a:solidFill>
                  <a:srgbClr val="7030A0"/>
                </a:solidFill>
              </a:rPr>
              <a:t>Static </a:t>
            </a:r>
            <a:r>
              <a:rPr lang="en-US" sz="2800" dirty="0" smtClean="0"/>
              <a:t>vs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 smtClean="0">
                <a:solidFill>
                  <a:srgbClr val="00B050"/>
                </a:solidFill>
              </a:rPr>
              <a:t>dynamic</a:t>
            </a:r>
          </a:p>
          <a:p>
            <a:r>
              <a:rPr lang="en-US" sz="2800" dirty="0" smtClean="0">
                <a:solidFill>
                  <a:srgbClr val="7030A0"/>
                </a:solidFill>
              </a:rPr>
              <a:t>Discrete </a:t>
            </a:r>
            <a:r>
              <a:rPr lang="en-US" sz="2800" dirty="0" smtClean="0"/>
              <a:t>vs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 smtClean="0">
                <a:solidFill>
                  <a:srgbClr val="00B050"/>
                </a:solidFill>
              </a:rPr>
              <a:t>continuous</a:t>
            </a:r>
          </a:p>
          <a:p>
            <a:r>
              <a:rPr lang="en-US" sz="2800" dirty="0" smtClean="0">
                <a:solidFill>
                  <a:srgbClr val="7030A0"/>
                </a:solidFill>
              </a:rPr>
              <a:t>Single </a:t>
            </a:r>
            <a:r>
              <a:rPr lang="en-US" sz="2800" dirty="0">
                <a:solidFill>
                  <a:srgbClr val="7030A0"/>
                </a:solidFill>
              </a:rPr>
              <a:t>agent </a:t>
            </a:r>
            <a:r>
              <a:rPr lang="en-US" sz="2800" dirty="0" smtClean="0"/>
              <a:t>vs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 smtClean="0">
                <a:solidFill>
                  <a:srgbClr val="00B050"/>
                </a:solidFill>
              </a:rPr>
              <a:t>multi-agent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Known </a:t>
            </a:r>
            <a:r>
              <a:rPr lang="en-US" sz="2800" dirty="0" smtClean="0"/>
              <a:t>vs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 smtClean="0">
                <a:solidFill>
                  <a:srgbClr val="00B050"/>
                </a:solidFill>
              </a:rPr>
              <a:t>unknown</a:t>
            </a:r>
          </a:p>
          <a:p>
            <a:endParaRPr lang="en-US" sz="28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Fully observable vs. partially observable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the </a:t>
            </a:r>
            <a:r>
              <a:rPr lang="en-US" dirty="0"/>
              <a:t>agent's sensors give it access to the complete state of the </a:t>
            </a:r>
            <a:r>
              <a:rPr lang="en-US" dirty="0" smtClean="0"/>
              <a:t>environment?</a:t>
            </a:r>
          </a:p>
          <a:p>
            <a:pPr lvl="1"/>
            <a:r>
              <a:rPr lang="en-US" dirty="0" smtClean="0"/>
              <a:t>For any given world state, are the values of all the variables known to the agent?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43400" y="3962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vs.</a:t>
            </a:r>
            <a:endParaRPr lang="en-US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40182"/>
            <a:ext cx="2438400" cy="3713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54" y="2840182"/>
            <a:ext cx="2475345" cy="3713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04421" y="6581001"/>
            <a:ext cx="1739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L. </a:t>
            </a:r>
            <a:r>
              <a:rPr lang="en-US" sz="1200" dirty="0" err="1" smtClean="0"/>
              <a:t>Zettlemoyer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261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Deterministic vs. stochastic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/>
              <a:t>next state of the environment </a:t>
            </a:r>
            <a:r>
              <a:rPr lang="en-US" dirty="0" smtClean="0"/>
              <a:t>completely </a:t>
            </a:r>
            <a:r>
              <a:rPr lang="en-US" dirty="0"/>
              <a:t>determined by the current state and the agent’s </a:t>
            </a:r>
            <a:r>
              <a:rPr lang="en-US" dirty="0" smtClean="0"/>
              <a:t>action?</a:t>
            </a:r>
          </a:p>
          <a:p>
            <a:pPr lvl="1"/>
            <a:r>
              <a:rPr lang="en-US" dirty="0" smtClean="0"/>
              <a:t>Is the transition model deterministic (unique successor state given current state and action) or stochastic (distribution over successor states given current state and action)?</a:t>
            </a:r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Strategic: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environment is deterministic except for the actions of other agents</a:t>
            </a:r>
          </a:p>
          <a:p>
            <a:endParaRPr lang="en-US" dirty="0"/>
          </a:p>
        </p:txBody>
      </p:sp>
      <p:pic>
        <p:nvPicPr>
          <p:cNvPr id="2050" name="Picture 2" descr="http://www.greathallgames.com/aacc/atokbags/checkerBoardMP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77385"/>
            <a:ext cx="3810000" cy="2152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3400" y="4706035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vs.</a:t>
            </a:r>
            <a:endParaRPr lang="en-US" sz="3600" dirty="0"/>
          </a:p>
        </p:txBody>
      </p:sp>
      <p:pic>
        <p:nvPicPr>
          <p:cNvPr id="2052" name="Picture 4" descr="http://www.phillaakpoker.com/wp-content/uploads/2010/05/backgamm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71" y="3657599"/>
            <a:ext cx="3790950" cy="2743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60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Episodic vs. sequential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agent’s experience divided into unconnected episodes, or is it a coherent sequence of observations and actions?</a:t>
            </a:r>
          </a:p>
          <a:p>
            <a:pPr lvl="1"/>
            <a:r>
              <a:rPr lang="en-US" dirty="0" smtClean="0"/>
              <a:t>Does each problem instance involve just one action or a series of actions that change the world state according to the transition model?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43400" y="4771708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vs.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4162108"/>
            <a:ext cx="3533775" cy="195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www.rickconner.net/spamweb/blackbox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4" y="3628708"/>
            <a:ext cx="4011706" cy="30006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00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Static vs. dynamic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world changing while the agent is thinking?</a:t>
            </a:r>
            <a:endParaRPr lang="en-US" dirty="0"/>
          </a:p>
          <a:p>
            <a:pPr marL="742950" lvl="2" indent="-342900"/>
            <a:r>
              <a:rPr lang="en-US" b="1" dirty="0" err="1">
                <a:solidFill>
                  <a:srgbClr val="FF0000"/>
                </a:solidFill>
              </a:rPr>
              <a:t>Semidynamic</a:t>
            </a:r>
            <a:r>
              <a:rPr lang="en-US" b="1" dirty="0">
                <a:solidFill>
                  <a:srgbClr val="FF0000"/>
                </a:solidFill>
              </a:rPr>
              <a:t>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environment does not change with the passage of time, but the agent's performance score does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43400" y="3962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vs.</a:t>
            </a:r>
            <a:endParaRPr lang="en-US" sz="3600" dirty="0"/>
          </a:p>
        </p:txBody>
      </p:sp>
      <p:pic>
        <p:nvPicPr>
          <p:cNvPr id="4098" name="Picture 2" descr="http://www.dan-dare.org/Dan%20FRD/TomAndJerryWallpaper8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80665"/>
            <a:ext cx="2946400" cy="2209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memphisflyer.com/binary/db6e/1351792080-rubiks-cube-origin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85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agent</a:t>
            </a:r>
            <a:r>
              <a:rPr lang="en-US" dirty="0"/>
              <a:t> is anything that can be viewed as </a:t>
            </a:r>
            <a:r>
              <a:rPr lang="en-US" dirty="0">
                <a:solidFill>
                  <a:srgbClr val="FF0000"/>
                </a:solidFill>
              </a:rPr>
              <a:t>perceiving</a:t>
            </a:r>
            <a:r>
              <a:rPr lang="en-US" dirty="0"/>
              <a:t> its </a:t>
            </a:r>
            <a:r>
              <a:rPr lang="en-US" dirty="0">
                <a:solidFill>
                  <a:srgbClr val="FF0000"/>
                </a:solidFill>
              </a:rPr>
              <a:t>environment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sensors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acting</a:t>
            </a:r>
            <a:r>
              <a:rPr lang="en-US" dirty="0"/>
              <a:t> upon that environment through </a:t>
            </a:r>
            <a:r>
              <a:rPr lang="en-US" dirty="0" smtClean="0">
                <a:solidFill>
                  <a:srgbClr val="FF0000"/>
                </a:solidFill>
              </a:rPr>
              <a:t>actuators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964" y="2743200"/>
            <a:ext cx="7959436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Discrete vs. continuous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the </a:t>
            </a:r>
            <a:r>
              <a:rPr lang="en-US" dirty="0"/>
              <a:t>environment </a:t>
            </a:r>
            <a:r>
              <a:rPr lang="en-US" dirty="0" smtClean="0"/>
              <a:t>provide </a:t>
            </a:r>
            <a:r>
              <a:rPr lang="en-US" dirty="0"/>
              <a:t>a fixed number of distinct percepts, actions, and environment </a:t>
            </a:r>
            <a:r>
              <a:rPr lang="en-US" dirty="0" smtClean="0"/>
              <a:t>states?</a:t>
            </a:r>
          </a:p>
          <a:p>
            <a:pPr lvl="1"/>
            <a:r>
              <a:rPr lang="en-US" dirty="0" smtClean="0"/>
              <a:t>Are the values of the state variables discrete or continuous?</a:t>
            </a:r>
            <a:endParaRPr lang="en-US" dirty="0"/>
          </a:p>
          <a:p>
            <a:pPr lvl="1"/>
            <a:r>
              <a:rPr lang="en-US" dirty="0"/>
              <a:t>Time can also evolve in a discrete or continuous fashion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200" y="4410075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vs.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71875"/>
            <a:ext cx="355753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952750"/>
            <a:ext cx="35242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Single-agent vs. </a:t>
            </a:r>
            <a:r>
              <a:rPr lang="en-US" sz="3600" dirty="0" err="1" smtClean="0"/>
              <a:t>multiagent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an agent operating by itself in the environment?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30829" y="3962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vs.</a:t>
            </a:r>
            <a:endParaRPr lang="en-US" sz="3600" dirty="0"/>
          </a:p>
        </p:txBody>
      </p:sp>
      <p:pic>
        <p:nvPicPr>
          <p:cNvPr id="6146" name="Picture 2" descr="http://www.seas.upenn.edu/~mubbasir/images/pp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19400"/>
            <a:ext cx="3758501" cy="28465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kyliemcgirr.com/wp-content/uploads/2012/02/Rat-in-Maz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7" y="2856814"/>
            <a:ext cx="4318913" cy="3239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88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600" dirty="0" smtClean="0"/>
              <a:t>Known vs. unknown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the rules of the environment (transition model and rewards associated with states) known to the agent?</a:t>
            </a:r>
          </a:p>
          <a:p>
            <a:pPr lvl="1"/>
            <a:r>
              <a:rPr lang="en-US" dirty="0" smtClean="0"/>
              <a:t>Strictly speaking, not a property of the environment, but of the agent’s state of knowledge</a:t>
            </a:r>
            <a:endParaRPr lang="en-US" dirty="0"/>
          </a:p>
        </p:txBody>
      </p:sp>
      <p:pic>
        <p:nvPicPr>
          <p:cNvPr id="2052" name="Picture 4" descr="http://i1-games.softpedia-static.com/screenshots/Myst-Revelation-Demo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950" y="2971800"/>
            <a:ext cx="3913704" cy="266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7/78/Monopoly_board_on_white_b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4393920" cy="2971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2229" y="3962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0456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Examples of different environments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0" y="3322637"/>
            <a:ext cx="9067800" cy="4983163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Observable</a:t>
            </a:r>
            <a:br>
              <a:rPr lang="en-US" sz="2000" dirty="0" smtClean="0"/>
            </a:br>
            <a:r>
              <a:rPr lang="en-US" sz="2000" dirty="0"/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Deterministic		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Episodic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</a:t>
            </a:r>
            <a:r>
              <a:rPr lang="en-US" sz="2000" dirty="0"/>
              <a:t>	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/>
              <a:t>Static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		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Discrete		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/>
              <a:t>Single agent		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7254" y="3246437"/>
            <a:ext cx="728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Fully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576054" y="3246437"/>
            <a:ext cx="1098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Partially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481054" y="3246437"/>
            <a:ext cx="1098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Partially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747254" y="3779837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Strategic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576054" y="3779837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Stochastic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7484972" y="3798947"/>
            <a:ext cx="1367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Stochastic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747254" y="4313237"/>
            <a:ext cx="1398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Sequential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5562600" y="4332347"/>
            <a:ext cx="1398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Sequential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481054" y="4313237"/>
            <a:ext cx="1398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Sequential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3747254" y="4884617"/>
            <a:ext cx="1725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Semidynamic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7493387" y="4865507"/>
            <a:ext cx="1183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Dynamic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5576054" y="4903727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Static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3747254" y="5437127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Discrete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5576054" y="5418017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Discrete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7508502" y="5418017"/>
            <a:ext cx="14830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Continuous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3747254" y="6027617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Multi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5611573" y="6027617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Multi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7516573" y="6046727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Multi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1828800" y="3246437"/>
            <a:ext cx="728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Fully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1828800" y="3779837"/>
            <a:ext cx="1667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Deterministic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1828800" y="4313237"/>
            <a:ext cx="11560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Episodic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1828800" y="4884617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Static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1828800" y="5437127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Discrete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1828800" y="6027617"/>
            <a:ext cx="899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Single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1752600" y="3094037"/>
            <a:ext cx="7315200" cy="3505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1143000"/>
            <a:ext cx="149873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4513" y="1143000"/>
            <a:ext cx="13858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25477" y="1219200"/>
            <a:ext cx="174232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Rectangle 35"/>
          <p:cNvSpPr/>
          <p:nvPr/>
        </p:nvSpPr>
        <p:spPr>
          <a:xfrm>
            <a:off x="3747254" y="2286000"/>
            <a:ext cx="14398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Chess with</a:t>
            </a:r>
            <a:br>
              <a:rPr lang="en-US" sz="2000" dirty="0" smtClean="0"/>
            </a:br>
            <a:r>
              <a:rPr lang="en-US" sz="2000" dirty="0" smtClean="0"/>
              <a:t>a clock</a:t>
            </a:r>
            <a:endParaRPr lang="en-US" sz="2000" dirty="0"/>
          </a:p>
        </p:txBody>
      </p:sp>
      <p:sp>
        <p:nvSpPr>
          <p:cNvPr id="37" name="Rectangle 36"/>
          <p:cNvSpPr/>
          <p:nvPr/>
        </p:nvSpPr>
        <p:spPr>
          <a:xfrm>
            <a:off x="5576054" y="2286000"/>
            <a:ext cx="1197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Scrabble</a:t>
            </a:r>
            <a:endParaRPr lang="en-US" sz="2000" dirty="0"/>
          </a:p>
        </p:txBody>
      </p:sp>
      <p:sp>
        <p:nvSpPr>
          <p:cNvPr id="38" name="Rectangle 37"/>
          <p:cNvSpPr/>
          <p:nvPr/>
        </p:nvSpPr>
        <p:spPr>
          <a:xfrm>
            <a:off x="7481054" y="2286000"/>
            <a:ext cx="1662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Autonomous driving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1752600" y="2286000"/>
            <a:ext cx="1619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Word jumble</a:t>
            </a:r>
            <a:br>
              <a:rPr lang="en-US" sz="2000" dirty="0" smtClean="0"/>
            </a:br>
            <a:r>
              <a:rPr lang="en-US" sz="2000" dirty="0" smtClean="0"/>
              <a:t>solver</a:t>
            </a:r>
            <a:endParaRPr lang="en-US" sz="2000" dirty="0"/>
          </a:p>
        </p:txBody>
      </p:sp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48644" y="1219200"/>
            <a:ext cx="1351756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6" grpId="0"/>
      <p:bldP spid="37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71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0665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Agents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smtClean="0"/>
              <a:t>What </a:t>
            </a:r>
            <a:r>
              <a:rPr lang="en-US" altLang="en-US" dirty="0" smtClean="0"/>
              <a:t>will be the component of Human Agent?</a:t>
            </a:r>
            <a:endParaRPr lang="en-US" altLang="en-US" sz="2400" dirty="0" smtClean="0"/>
          </a:p>
          <a:p>
            <a:pPr eaLnBrk="1" hangingPunct="1">
              <a:buFontTx/>
              <a:buNone/>
            </a:pPr>
            <a:r>
              <a:rPr lang="en-US" altLang="en-US" sz="2400" dirty="0" smtClean="0">
                <a:solidFill>
                  <a:srgbClr val="33CC33"/>
                </a:solidFill>
              </a:rPr>
              <a:t>Human agent:</a:t>
            </a:r>
            <a:r>
              <a:rPr lang="en-US" altLang="en-US" sz="2400" dirty="0" smtClean="0"/>
              <a:t> </a:t>
            </a:r>
          </a:p>
          <a:p>
            <a:pPr eaLnBrk="1" hangingPunct="1"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</a:rPr>
              <a:t>Sensors: </a:t>
            </a:r>
            <a:r>
              <a:rPr lang="en-US" altLang="en-US" sz="2400" dirty="0" smtClean="0"/>
              <a:t>eyes, ears, and other organs for sensors;</a:t>
            </a:r>
          </a:p>
          <a:p>
            <a:pPr eaLnBrk="1" hangingPunct="1"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</a:rPr>
              <a:t>Actuators: </a:t>
            </a:r>
            <a:r>
              <a:rPr lang="en-US" altLang="en-US" sz="2400" dirty="0" smtClean="0"/>
              <a:t>hands, legs, mouth, and other body parts.</a:t>
            </a:r>
          </a:p>
          <a:p>
            <a:pPr eaLnBrk="1" hangingPunct="1">
              <a:buFontTx/>
              <a:buNone/>
            </a:pPr>
            <a:endParaRPr lang="en-US" altLang="en-US" sz="2400" dirty="0" smtClean="0"/>
          </a:p>
          <a:p>
            <a:pPr eaLnBrk="1" hangingPunct="1">
              <a:buFontTx/>
              <a:buNone/>
            </a:pPr>
            <a:r>
              <a:rPr lang="en-US" altLang="en-US" dirty="0" smtClean="0"/>
              <a:t>What will be the component of Robotic Agent?</a:t>
            </a:r>
            <a:endParaRPr lang="en-US" altLang="en-US" sz="2400" dirty="0" smtClean="0"/>
          </a:p>
          <a:p>
            <a:pPr eaLnBrk="1" hangingPunct="1">
              <a:buFontTx/>
              <a:buNone/>
            </a:pPr>
            <a:r>
              <a:rPr lang="en-US" altLang="en-US" sz="2400" dirty="0" smtClean="0">
                <a:solidFill>
                  <a:srgbClr val="33CC33"/>
                </a:solidFill>
              </a:rPr>
              <a:t>Robotic agent:</a:t>
            </a:r>
            <a:r>
              <a:rPr lang="en-US" altLang="en-US" sz="2400" dirty="0" smtClean="0"/>
              <a:t> </a:t>
            </a:r>
          </a:p>
          <a:p>
            <a:pPr eaLnBrk="1" hangingPunct="1"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</a:rPr>
              <a:t>Sensors:</a:t>
            </a:r>
            <a:r>
              <a:rPr lang="en-US" altLang="en-US" sz="2400" dirty="0" smtClean="0"/>
              <a:t>  cameras, touch sensor and infrared range finders</a:t>
            </a:r>
          </a:p>
          <a:p>
            <a:pPr eaLnBrk="1" hangingPunct="1"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</a:rPr>
              <a:t>Actuator:</a:t>
            </a:r>
            <a:r>
              <a:rPr lang="en-US" altLang="en-US" sz="2400" dirty="0" smtClean="0"/>
              <a:t> various motors for actuators</a:t>
            </a:r>
          </a:p>
        </p:txBody>
      </p:sp>
    </p:spTree>
    <p:extLst>
      <p:ext uri="{BB962C8B-B14F-4D97-AF65-F5344CB8AC3E}">
        <p14:creationId xmlns:p14="http://schemas.microsoft.com/office/powerpoint/2010/main" val="6126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Agents and environments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 sz="2800" smtClean="0"/>
          </a:p>
          <a:p>
            <a:pPr eaLnBrk="1" hangingPunct="1"/>
            <a:r>
              <a:rPr lang="en-US" altLang="en-US" sz="2800" smtClean="0"/>
              <a:t>The </a:t>
            </a:r>
            <a:r>
              <a:rPr lang="en-US" altLang="en-US" sz="2800" smtClean="0">
                <a:solidFill>
                  <a:srgbClr val="FF0000"/>
                </a:solidFill>
              </a:rPr>
              <a:t>agent function </a:t>
            </a:r>
            <a:r>
              <a:rPr lang="en-US" altLang="en-US" sz="2800" smtClean="0"/>
              <a:t>maps from </a:t>
            </a:r>
            <a:r>
              <a:rPr lang="en-US" altLang="en-US" sz="2800" smtClean="0">
                <a:solidFill>
                  <a:srgbClr val="FF0000"/>
                </a:solidFill>
              </a:rPr>
              <a:t>percept histories </a:t>
            </a:r>
            <a:r>
              <a:rPr lang="en-US" altLang="en-US" sz="2800" smtClean="0"/>
              <a:t>to actions:</a:t>
            </a:r>
          </a:p>
          <a:p>
            <a:pPr algn="ctr" eaLnBrk="1" hangingPunct="1">
              <a:buFontTx/>
              <a:buNone/>
            </a:pPr>
            <a:r>
              <a:rPr lang="en-US" altLang="en-US" sz="2800" smtClean="0"/>
              <a:t>[</a:t>
            </a:r>
            <a:r>
              <a:rPr lang="en-US" altLang="en-US" sz="2800" i="1" smtClean="0"/>
              <a:t>f</a:t>
            </a:r>
            <a:r>
              <a:rPr lang="en-US" altLang="en-US" sz="2800" smtClean="0"/>
              <a:t>: </a:t>
            </a:r>
            <a:r>
              <a:rPr lang="en-US" altLang="en-US" sz="2800" smtClean="0">
                <a:latin typeface="Monotype Corsiva" panose="03010101010201010101" pitchFamily="66" charset="0"/>
              </a:rPr>
              <a:t>P*</a:t>
            </a:r>
            <a:r>
              <a:rPr lang="en-US" altLang="en-US" sz="2800" smtClean="0">
                <a:sym typeface="Wingdings" panose="05000000000000000000" pitchFamily="2" charset="2"/>
              </a:rPr>
              <a:t> </a:t>
            </a:r>
            <a:r>
              <a:rPr lang="en-US" altLang="en-US" sz="2800" smtClean="0">
                <a:latin typeface="Monotype Corsiva" panose="03010101010201010101" pitchFamily="66" charset="0"/>
              </a:rPr>
              <a:t>A</a:t>
            </a:r>
            <a:r>
              <a:rPr lang="en-US" altLang="en-US" sz="2800" smtClean="0"/>
              <a:t>]</a:t>
            </a:r>
          </a:p>
          <a:p>
            <a:pPr eaLnBrk="1" hangingPunct="1"/>
            <a:r>
              <a:rPr lang="en-US" altLang="en-US" sz="2800" smtClean="0"/>
              <a:t>The </a:t>
            </a:r>
            <a:r>
              <a:rPr lang="en-US" altLang="en-US" sz="2800" smtClean="0">
                <a:solidFill>
                  <a:srgbClr val="FF0000"/>
                </a:solidFill>
              </a:rPr>
              <a:t>agent program </a:t>
            </a:r>
            <a:r>
              <a:rPr lang="en-US" altLang="en-US" sz="2800" smtClean="0"/>
              <a:t>runs on the physical </a:t>
            </a:r>
            <a:r>
              <a:rPr lang="en-US" altLang="en-US" sz="2800" smtClean="0">
                <a:solidFill>
                  <a:srgbClr val="FF0000"/>
                </a:solidFill>
              </a:rPr>
              <a:t>architecture</a:t>
            </a:r>
            <a:r>
              <a:rPr lang="en-US" altLang="en-US" sz="2800" smtClean="0"/>
              <a:t> to produce </a:t>
            </a:r>
            <a:r>
              <a:rPr lang="en-US" altLang="en-US" sz="2800" i="1" smtClean="0"/>
              <a:t>f.</a:t>
            </a:r>
            <a:endParaRPr lang="en-US" altLang="en-US" sz="2800" smtClean="0"/>
          </a:p>
          <a:p>
            <a:pPr eaLnBrk="1" hangingPunct="1"/>
            <a:r>
              <a:rPr lang="en-US" altLang="en-US" sz="2800" smtClean="0">
                <a:solidFill>
                  <a:srgbClr val="CC00CC"/>
                </a:solidFill>
              </a:rPr>
              <a:t>agent comprised of </a:t>
            </a:r>
            <a:r>
              <a:rPr lang="en-US" altLang="en-US" sz="2800" smtClean="0"/>
              <a:t>: </a:t>
            </a:r>
            <a:r>
              <a:rPr lang="en-US" altLang="en-US" sz="2800" smtClean="0">
                <a:solidFill>
                  <a:srgbClr val="00B050"/>
                </a:solidFill>
              </a:rPr>
              <a:t>architecture + program</a:t>
            </a:r>
          </a:p>
        </p:txBody>
      </p:sp>
    </p:spTree>
    <p:extLst>
      <p:ext uri="{BB962C8B-B14F-4D97-AF65-F5344CB8AC3E}">
        <p14:creationId xmlns:p14="http://schemas.microsoft.com/office/powerpoint/2010/main" val="948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982663" y="333375"/>
            <a:ext cx="71755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000" b="1"/>
              <a:t>Agents &amp; Environments</a:t>
            </a:r>
          </a:p>
        </p:txBody>
      </p:sp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252413" y="1412875"/>
            <a:ext cx="86391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Monotype Sorts" pitchFamily="2" charset="2"/>
              <a:buChar char="q"/>
            </a:pPr>
            <a:r>
              <a:rPr lang="en-US" altLang="en-US" sz="3200"/>
              <a:t> The agent takes </a:t>
            </a:r>
            <a:r>
              <a:rPr lang="en-US" altLang="en-US" sz="3200">
                <a:solidFill>
                  <a:srgbClr val="FF0000"/>
                </a:solidFill>
              </a:rPr>
              <a:t>sensory input from its environmen</a:t>
            </a:r>
            <a:r>
              <a:rPr lang="en-US" altLang="en-US" sz="3200"/>
              <a:t>t, and produces as </a:t>
            </a:r>
            <a:r>
              <a:rPr lang="en-US" altLang="en-US" sz="3200">
                <a:solidFill>
                  <a:srgbClr val="FF0000"/>
                </a:solidFill>
              </a:rPr>
              <a:t>output actions </a:t>
            </a:r>
            <a:r>
              <a:rPr lang="en-US" altLang="en-US" sz="3200"/>
              <a:t>that affect it.</a:t>
            </a:r>
          </a:p>
        </p:txBody>
      </p:sp>
      <p:sp>
        <p:nvSpPr>
          <p:cNvPr id="6148" name="AutoShape 7"/>
          <p:cNvSpPr>
            <a:spLocks noChangeArrowheads="1"/>
          </p:cNvSpPr>
          <p:nvPr/>
        </p:nvSpPr>
        <p:spPr bwMode="auto">
          <a:xfrm>
            <a:off x="3649663" y="2971800"/>
            <a:ext cx="966787" cy="519113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8100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8" name="AutoShape 8"/>
          <p:cNvSpPr>
            <a:spLocks noChangeArrowheads="1"/>
          </p:cNvSpPr>
          <p:nvPr/>
        </p:nvSpPr>
        <p:spPr bwMode="auto">
          <a:xfrm>
            <a:off x="3173413" y="5105400"/>
            <a:ext cx="2236787" cy="8636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20000"/>
              </a:spcBef>
              <a:buSzPct val="80000"/>
              <a:defRPr/>
            </a:pPr>
            <a:endParaRPr lang="en-US" altLang="en-US" sz="800">
              <a:latin typeface="Arial" charset="0"/>
            </a:endParaRPr>
          </a:p>
          <a:p>
            <a:pPr>
              <a:spcBef>
                <a:spcPct val="20000"/>
              </a:spcBef>
              <a:buSzPct val="80000"/>
              <a:defRPr/>
            </a:pPr>
            <a:r>
              <a:rPr lang="en-US" altLang="en-US" sz="2000">
                <a:latin typeface="Arial" charset="0"/>
              </a:rPr>
              <a:t>Environment</a:t>
            </a:r>
          </a:p>
          <a:p>
            <a:pPr>
              <a:spcBef>
                <a:spcPct val="20000"/>
              </a:spcBef>
              <a:buSzPct val="80000"/>
              <a:defRPr/>
            </a:pPr>
            <a:endParaRPr lang="en-US" altLang="en-US" sz="1000">
              <a:latin typeface="Arial" charset="0"/>
            </a:endParaRPr>
          </a:p>
        </p:txBody>
      </p:sp>
      <p:sp>
        <p:nvSpPr>
          <p:cNvPr id="6150" name="Freeform 9"/>
          <p:cNvSpPr>
            <a:spLocks/>
          </p:cNvSpPr>
          <p:nvPr/>
        </p:nvSpPr>
        <p:spPr bwMode="auto">
          <a:xfrm>
            <a:off x="4648200" y="3200400"/>
            <a:ext cx="1676400" cy="2011363"/>
          </a:xfrm>
          <a:custGeom>
            <a:avLst/>
            <a:gdLst>
              <a:gd name="T0" fmla="*/ 0 w 1000"/>
              <a:gd name="T1" fmla="*/ 0 h 1008"/>
              <a:gd name="T2" fmla="*/ 2147483647 w 1000"/>
              <a:gd name="T3" fmla="*/ 2147483647 h 1008"/>
              <a:gd name="T4" fmla="*/ 1484202473 w 1000"/>
              <a:gd name="T5" fmla="*/ 2147483647 h 1008"/>
              <a:gd name="T6" fmla="*/ 1214347402 w 1000"/>
              <a:gd name="T7" fmla="*/ 2147483647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000"/>
              <a:gd name="T13" fmla="*/ 0 h 1008"/>
              <a:gd name="T14" fmla="*/ 1000 w 1000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0" h="1008">
                <a:moveTo>
                  <a:pt x="0" y="0"/>
                </a:moveTo>
                <a:cubicBezTo>
                  <a:pt x="412" y="116"/>
                  <a:pt x="824" y="232"/>
                  <a:pt x="912" y="384"/>
                </a:cubicBezTo>
                <a:cubicBezTo>
                  <a:pt x="1000" y="536"/>
                  <a:pt x="608" y="816"/>
                  <a:pt x="528" y="912"/>
                </a:cubicBezTo>
                <a:cubicBezTo>
                  <a:pt x="448" y="1008"/>
                  <a:pt x="400" y="928"/>
                  <a:pt x="432" y="96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1" name="Freeform 10"/>
          <p:cNvSpPr>
            <a:spLocks/>
          </p:cNvSpPr>
          <p:nvPr/>
        </p:nvSpPr>
        <p:spPr bwMode="auto">
          <a:xfrm>
            <a:off x="2057400" y="3276600"/>
            <a:ext cx="1600200" cy="1920875"/>
          </a:xfrm>
          <a:custGeom>
            <a:avLst/>
            <a:gdLst>
              <a:gd name="T0" fmla="*/ 1975802868 w 864"/>
              <a:gd name="T1" fmla="*/ 2147483647 h 912"/>
              <a:gd name="T2" fmla="*/ 164650220 w 864"/>
              <a:gd name="T3" fmla="*/ 2147483647 h 912"/>
              <a:gd name="T4" fmla="*/ 2147483647 w 864"/>
              <a:gd name="T5" fmla="*/ 0 h 912"/>
              <a:gd name="T6" fmla="*/ 0 60000 65536"/>
              <a:gd name="T7" fmla="*/ 0 60000 65536"/>
              <a:gd name="T8" fmla="*/ 0 60000 65536"/>
              <a:gd name="T9" fmla="*/ 0 w 864"/>
              <a:gd name="T10" fmla="*/ 0 h 912"/>
              <a:gd name="T11" fmla="*/ 864 w 864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912">
                <a:moveTo>
                  <a:pt x="576" y="912"/>
                </a:moveTo>
                <a:cubicBezTo>
                  <a:pt x="288" y="724"/>
                  <a:pt x="0" y="536"/>
                  <a:pt x="48" y="384"/>
                </a:cubicBezTo>
                <a:cubicBezTo>
                  <a:pt x="96" y="232"/>
                  <a:pt x="480" y="116"/>
                  <a:pt x="864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2" name="Text Box 11"/>
          <p:cNvSpPr txBox="1">
            <a:spLocks noChangeArrowheads="1"/>
          </p:cNvSpPr>
          <p:nvPr/>
        </p:nvSpPr>
        <p:spPr bwMode="auto">
          <a:xfrm>
            <a:off x="990600" y="3868738"/>
            <a:ext cx="10239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SzPct val="80000"/>
            </a:pPr>
            <a:r>
              <a:rPr lang="en-US" altLang="en-US" sz="2000"/>
              <a:t>sensor </a:t>
            </a:r>
          </a:p>
          <a:p>
            <a:pPr eaLnBrk="1" hangingPunct="1">
              <a:spcBef>
                <a:spcPct val="20000"/>
              </a:spcBef>
              <a:buSzPct val="80000"/>
            </a:pPr>
            <a:r>
              <a:rPr lang="en-US" altLang="en-US" sz="2000"/>
              <a:t>input</a:t>
            </a:r>
          </a:p>
        </p:txBody>
      </p:sp>
      <p:sp>
        <p:nvSpPr>
          <p:cNvPr id="6153" name="Text Box 12"/>
          <p:cNvSpPr txBox="1">
            <a:spLocks noChangeArrowheads="1"/>
          </p:cNvSpPr>
          <p:nvPr/>
        </p:nvSpPr>
        <p:spPr bwMode="auto">
          <a:xfrm>
            <a:off x="6389688" y="3968750"/>
            <a:ext cx="939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SzPct val="80000"/>
            </a:pPr>
            <a:r>
              <a:rPr lang="en-US" altLang="en-US" sz="2000"/>
              <a:t>action </a:t>
            </a:r>
          </a:p>
          <a:p>
            <a:pPr eaLnBrk="1" hangingPunct="1">
              <a:spcBef>
                <a:spcPct val="20000"/>
              </a:spcBef>
              <a:buSzPct val="80000"/>
            </a:pPr>
            <a:r>
              <a:rPr lang="en-US" altLang="en-US" sz="2000"/>
              <a:t>output</a:t>
            </a:r>
          </a:p>
        </p:txBody>
      </p:sp>
      <p:sp>
        <p:nvSpPr>
          <p:cNvPr id="6154" name="Text Box 13"/>
          <p:cNvSpPr txBox="1">
            <a:spLocks noChangeArrowheads="1"/>
          </p:cNvSpPr>
          <p:nvPr/>
        </p:nvSpPr>
        <p:spPr bwMode="auto">
          <a:xfrm>
            <a:off x="3810000" y="2514600"/>
            <a:ext cx="85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SzPct val="80000"/>
            </a:pPr>
            <a:r>
              <a:rPr lang="en-US" altLang="en-US" sz="200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7970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Vacuum-cleaner world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4525963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>
                <a:solidFill>
                  <a:srgbClr val="009900"/>
                </a:solidFill>
              </a:rPr>
              <a:t>Percepts:</a:t>
            </a:r>
            <a:r>
              <a:rPr lang="en-US" altLang="en-US" smtClean="0"/>
              <a:t> location and contents, e.g., [A,Dirty]</a:t>
            </a:r>
          </a:p>
          <a:p>
            <a:pPr eaLnBrk="1" hangingPunct="1"/>
            <a:r>
              <a:rPr lang="en-US" altLang="en-US" smtClean="0">
                <a:solidFill>
                  <a:srgbClr val="009900"/>
                </a:solidFill>
              </a:rPr>
              <a:t>Actions:</a:t>
            </a:r>
            <a:r>
              <a:rPr lang="en-US" altLang="en-US" smtClean="0"/>
              <a:t> </a:t>
            </a:r>
            <a:r>
              <a:rPr lang="en-US" altLang="en-US" i="1" smtClean="0"/>
              <a:t>Left</a:t>
            </a:r>
            <a:r>
              <a:rPr lang="en-US" altLang="en-US" smtClean="0"/>
              <a:t>, </a:t>
            </a:r>
            <a:r>
              <a:rPr lang="en-US" altLang="en-US" i="1" smtClean="0"/>
              <a:t>Right</a:t>
            </a:r>
            <a:r>
              <a:rPr lang="en-US" altLang="en-US" smtClean="0"/>
              <a:t>, Clean, </a:t>
            </a:r>
            <a:r>
              <a:rPr lang="en-US" altLang="en-US" i="1" smtClean="0"/>
              <a:t>NoOp</a:t>
            </a:r>
            <a:endParaRPr lang="en-US" altLang="en-US" smtClean="0"/>
          </a:p>
        </p:txBody>
      </p:sp>
      <p:pic>
        <p:nvPicPr>
          <p:cNvPr id="7172" name="Picture 4" descr="vacuum2-environ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133600"/>
            <a:ext cx="24574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4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Vacuum-Agent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3078163"/>
          </a:xfrm>
        </p:spPr>
        <p:txBody>
          <a:bodyPr/>
          <a:lstStyle/>
          <a:p>
            <a:r>
              <a:rPr lang="en-US" b="1" dirty="0" smtClean="0"/>
              <a:t>Percepts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Location </a:t>
            </a:r>
            <a:r>
              <a:rPr lang="en-US" dirty="0"/>
              <a:t>and </a:t>
            </a:r>
            <a:r>
              <a:rPr lang="en-US" dirty="0" smtClean="0"/>
              <a:t>status, </a:t>
            </a:r>
            <a:br>
              <a:rPr lang="en-US" dirty="0" smtClean="0"/>
            </a:br>
            <a:r>
              <a:rPr lang="en-US" dirty="0" smtClean="0"/>
              <a:t>	e.g</a:t>
            </a:r>
            <a:r>
              <a:rPr lang="en-US" dirty="0"/>
              <a:t>., </a:t>
            </a:r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dirty="0" err="1">
                <a:solidFill>
                  <a:schemeClr val="accent2"/>
                </a:solidFill>
              </a:rPr>
              <a:t>A,Dirty</a:t>
            </a:r>
            <a:r>
              <a:rPr lang="en-US" dirty="0" smtClean="0">
                <a:solidFill>
                  <a:schemeClr val="accent2"/>
                </a:solidFill>
              </a:rPr>
              <a:t>]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b="1" dirty="0"/>
              <a:t>Actions: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Left</a:t>
            </a:r>
            <a:r>
              <a:rPr lang="en-US" dirty="0">
                <a:solidFill>
                  <a:srgbClr val="FF0000"/>
                </a:solidFill>
              </a:rPr>
              <a:t>, Right, Suck, </a:t>
            </a:r>
            <a:r>
              <a:rPr lang="en-US" dirty="0" err="1" smtClean="0">
                <a:solidFill>
                  <a:srgbClr val="FF0000"/>
                </a:solidFill>
              </a:rPr>
              <a:t>NoOp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i="1" dirty="0"/>
          </a:p>
          <a:p>
            <a:pPr>
              <a:buNone/>
            </a:pPr>
            <a:endParaRPr lang="en-US" b="1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Vacuum-Agent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location,status</a:t>
            </a:r>
            <a:r>
              <a:rPr 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]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returns an </a:t>
            </a: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action</a:t>
            </a:r>
          </a:p>
          <a:p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status = Dirty </a:t>
            </a:r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 </a:t>
            </a: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Suck</a:t>
            </a:r>
          </a:p>
          <a:p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 if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location = A </a:t>
            </a:r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 </a:t>
            </a:r>
            <a:r>
              <a:rPr 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Right</a:t>
            </a:r>
            <a:endParaRPr lang="en-US" i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 if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location = B </a:t>
            </a:r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 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Left</a:t>
            </a:r>
          </a:p>
        </p:txBody>
      </p:sp>
      <p:pic>
        <p:nvPicPr>
          <p:cNvPr id="7172" name="Picture 4" descr="vacuum2-environm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3055" y="1143000"/>
            <a:ext cx="3872345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13305</TotalTime>
  <Words>1460</Words>
  <Application>Microsoft Office PowerPoint</Application>
  <PresentationFormat>On-screen Show (4:3)</PresentationFormat>
  <Paragraphs>288</Paragraphs>
  <Slides>44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Comic Sans MS</vt:lpstr>
      <vt:lpstr>Monotype Corsiva</vt:lpstr>
      <vt:lpstr>Monotype Sorts</vt:lpstr>
      <vt:lpstr>Wingdings</vt:lpstr>
      <vt:lpstr>Default Design</vt:lpstr>
      <vt:lpstr>Rational Agents (Chapter 2)</vt:lpstr>
      <vt:lpstr>PowerPoint Presentation</vt:lpstr>
      <vt:lpstr>PowerPoint Presentation</vt:lpstr>
      <vt:lpstr>Agents</vt:lpstr>
      <vt:lpstr>Agents</vt:lpstr>
      <vt:lpstr>Agents and environments</vt:lpstr>
      <vt:lpstr>PowerPoint Presentation</vt:lpstr>
      <vt:lpstr>Vacuum-cleaner world</vt:lpstr>
      <vt:lpstr>Example: Vacuum-Agent</vt:lpstr>
      <vt:lpstr>A vacuum-cleaner 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Rational agents (1/3)</vt:lpstr>
      <vt:lpstr>Rational agents (2/3)</vt:lpstr>
      <vt:lpstr>Rational agents (3/3)</vt:lpstr>
      <vt:lpstr>Back to Vacuum-Agent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Situatedness</vt:lpstr>
      <vt:lpstr>Specifying the task environment</vt:lpstr>
      <vt:lpstr>PEAS Example: Autonomous taxi</vt:lpstr>
      <vt:lpstr>Another PEAS example: Spam filter</vt:lpstr>
      <vt:lpstr>Another PEAS example</vt:lpstr>
      <vt:lpstr>Another PEAS example</vt:lpstr>
      <vt:lpstr>Another PEAS example</vt:lpstr>
      <vt:lpstr>Environment types</vt:lpstr>
      <vt:lpstr>Environment types</vt:lpstr>
      <vt:lpstr>Environment types</vt:lpstr>
      <vt:lpstr>Fully observable vs. partially observable</vt:lpstr>
      <vt:lpstr>Deterministic vs. stochastic</vt:lpstr>
      <vt:lpstr>Episodic vs. sequential</vt:lpstr>
      <vt:lpstr>Static vs. dynamic</vt:lpstr>
      <vt:lpstr>Discrete vs. continuous</vt:lpstr>
      <vt:lpstr>Single-agent vs. multiagent</vt:lpstr>
      <vt:lpstr>Known vs. unknown</vt:lpstr>
      <vt:lpstr>Examples of different environments</vt:lpstr>
      <vt:lpstr>Thank You</vt:lpstr>
    </vt:vector>
  </TitlesOfParts>
  <Company>NUS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Agents</dc:title>
  <dc:creator>Min-Yen Kan</dc:creator>
  <cp:lastModifiedBy>Amit Kumar Das</cp:lastModifiedBy>
  <cp:revision>190</cp:revision>
  <cp:lastPrinted>2015-09-03T16:53:15Z</cp:lastPrinted>
  <dcterms:created xsi:type="dcterms:W3CDTF">2003-12-17T02:32:09Z</dcterms:created>
  <dcterms:modified xsi:type="dcterms:W3CDTF">2017-05-09T04:55:08Z</dcterms:modified>
</cp:coreProperties>
</file>